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1"/>
  </p:notesMasterIdLst>
  <p:sldIdLst>
    <p:sldId id="260" r:id="rId2"/>
    <p:sldId id="300" r:id="rId3"/>
    <p:sldId id="270" r:id="rId4"/>
    <p:sldId id="320" r:id="rId5"/>
    <p:sldId id="322" r:id="rId6"/>
    <p:sldId id="338" r:id="rId7"/>
    <p:sldId id="339" r:id="rId8"/>
    <p:sldId id="316" r:id="rId9"/>
    <p:sldId id="321" r:id="rId10"/>
    <p:sldId id="318" r:id="rId11"/>
    <p:sldId id="296" r:id="rId12"/>
    <p:sldId id="281" r:id="rId13"/>
    <p:sldId id="326" r:id="rId14"/>
    <p:sldId id="332" r:id="rId15"/>
    <p:sldId id="328" r:id="rId16"/>
    <p:sldId id="327" r:id="rId17"/>
    <p:sldId id="329" r:id="rId18"/>
    <p:sldId id="323" r:id="rId19"/>
    <p:sldId id="330" r:id="rId20"/>
    <p:sldId id="334" r:id="rId21"/>
    <p:sldId id="297" r:id="rId22"/>
    <p:sldId id="335" r:id="rId23"/>
    <p:sldId id="336" r:id="rId24"/>
    <p:sldId id="337" r:id="rId25"/>
    <p:sldId id="341" r:id="rId26"/>
    <p:sldId id="342" r:id="rId27"/>
    <p:sldId id="343" r:id="rId28"/>
    <p:sldId id="344" r:id="rId29"/>
    <p:sldId id="345" r:id="rId30"/>
    <p:sldId id="346" r:id="rId31"/>
    <p:sldId id="347" r:id="rId32"/>
    <p:sldId id="348" r:id="rId33"/>
    <p:sldId id="349" r:id="rId34"/>
    <p:sldId id="319" r:id="rId35"/>
    <p:sldId id="333" r:id="rId36"/>
    <p:sldId id="317" r:id="rId37"/>
    <p:sldId id="352" r:id="rId38"/>
    <p:sldId id="351" r:id="rId39"/>
    <p:sldId id="284" r:id="rId40"/>
  </p:sldIdLst>
  <p:sldSz cx="9144000" cy="5143500" type="screen16x9"/>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C7BE"/>
    <a:srgbClr val="2A7B7E"/>
    <a:srgbClr val="000000"/>
    <a:srgbClr val="A6A6A6"/>
    <a:srgbClr val="5FC2D3"/>
    <a:srgbClr val="3366FF"/>
    <a:srgbClr val="3333FF"/>
    <a:srgbClr val="FFFFFF"/>
    <a:srgbClr val="5F5F5F"/>
    <a:srgbClr val="3DC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94000" autoAdjust="0"/>
  </p:normalViewPr>
  <p:slideViewPr>
    <p:cSldViewPr>
      <p:cViewPr varScale="1">
        <p:scale>
          <a:sx n="126" d="100"/>
          <a:sy n="126" d="100"/>
        </p:scale>
        <p:origin x="-128" y="-136"/>
      </p:cViewPr>
      <p:guideLst>
        <p:guide orient="horz" pos="1620"/>
        <p:guide pos="2880"/>
      </p:guideLst>
    </p:cSldViewPr>
  </p:slideViewPr>
  <p:notesTextViewPr>
    <p:cViewPr>
      <p:scale>
        <a:sx n="100" d="100"/>
        <a:sy n="100" d="100"/>
      </p:scale>
      <p:origin x="0" y="0"/>
    </p:cViewPr>
  </p:notesTextViewPr>
  <p:sorterViewPr>
    <p:cViewPr>
      <p:scale>
        <a:sx n="178" d="100"/>
        <a:sy n="178" d="100"/>
      </p:scale>
      <p:origin x="0" y="-879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E24A29-24A8-4A46-B455-98C5AFC569DE}" type="datetimeFigureOut">
              <a:rPr lang="zh-CN" altLang="en-US" smtClean="0"/>
              <a:pPr/>
              <a:t>19/5/9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3CE92-5289-46A3-80C0-7FCBA8AD4865}" type="slidenum">
              <a:rPr lang="zh-CN" altLang="en-US" smtClean="0"/>
              <a:pPr/>
              <a:t>‹#›</a:t>
            </a:fld>
            <a:endParaRPr lang="zh-CN" altLang="en-US"/>
          </a:p>
        </p:txBody>
      </p:sp>
    </p:spTree>
    <p:extLst>
      <p:ext uri="{BB962C8B-B14F-4D97-AF65-F5344CB8AC3E}">
        <p14:creationId xmlns:p14="http://schemas.microsoft.com/office/powerpoint/2010/main" val="198858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a:t>
            </a:fld>
            <a:endParaRPr lang="zh-CN" altLang="en-US"/>
          </a:p>
        </p:txBody>
      </p:sp>
    </p:spTree>
    <p:extLst>
      <p:ext uri="{BB962C8B-B14F-4D97-AF65-F5344CB8AC3E}">
        <p14:creationId xmlns:p14="http://schemas.microsoft.com/office/powerpoint/2010/main" val="244108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10</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11</a:t>
            </a:fld>
            <a:endParaRPr lang="zh-CN" altLang="en-US"/>
          </a:p>
        </p:txBody>
      </p:sp>
    </p:spTree>
    <p:extLst>
      <p:ext uri="{BB962C8B-B14F-4D97-AF65-F5344CB8AC3E}">
        <p14:creationId xmlns:p14="http://schemas.microsoft.com/office/powerpoint/2010/main" val="3360072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12</a:t>
            </a:fld>
            <a:endParaRPr lang="zh-CN" altLang="en-US"/>
          </a:p>
        </p:txBody>
      </p:sp>
    </p:spTree>
    <p:extLst>
      <p:ext uri="{BB962C8B-B14F-4D97-AF65-F5344CB8AC3E}">
        <p14:creationId xmlns:p14="http://schemas.microsoft.com/office/powerpoint/2010/main" val="283506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13</a:t>
            </a:fld>
            <a:endParaRPr lang="zh-CN" altLang="en-US"/>
          </a:p>
        </p:txBody>
      </p:sp>
    </p:spTree>
    <p:extLst>
      <p:ext uri="{BB962C8B-B14F-4D97-AF65-F5344CB8AC3E}">
        <p14:creationId xmlns:p14="http://schemas.microsoft.com/office/powerpoint/2010/main" val="725182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14</a:t>
            </a:fld>
            <a:endParaRPr lang="zh-CN" altLang="en-US"/>
          </a:p>
        </p:txBody>
      </p:sp>
    </p:spTree>
    <p:extLst>
      <p:ext uri="{BB962C8B-B14F-4D97-AF65-F5344CB8AC3E}">
        <p14:creationId xmlns:p14="http://schemas.microsoft.com/office/powerpoint/2010/main" val="2952329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15</a:t>
            </a:fld>
            <a:endParaRPr lang="zh-CN" altLang="en-US"/>
          </a:p>
        </p:txBody>
      </p:sp>
    </p:spTree>
    <p:extLst>
      <p:ext uri="{BB962C8B-B14F-4D97-AF65-F5344CB8AC3E}">
        <p14:creationId xmlns:p14="http://schemas.microsoft.com/office/powerpoint/2010/main" val="277442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16</a:t>
            </a:fld>
            <a:endParaRPr lang="zh-CN" altLang="en-US"/>
          </a:p>
        </p:txBody>
      </p:sp>
    </p:spTree>
    <p:extLst>
      <p:ext uri="{BB962C8B-B14F-4D97-AF65-F5344CB8AC3E}">
        <p14:creationId xmlns:p14="http://schemas.microsoft.com/office/powerpoint/2010/main" val="1543269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17</a:t>
            </a:fld>
            <a:endParaRPr lang="zh-CN" altLang="en-US"/>
          </a:p>
        </p:txBody>
      </p:sp>
    </p:spTree>
    <p:extLst>
      <p:ext uri="{BB962C8B-B14F-4D97-AF65-F5344CB8AC3E}">
        <p14:creationId xmlns:p14="http://schemas.microsoft.com/office/powerpoint/2010/main" val="1377816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18</a:t>
            </a:fld>
            <a:endParaRPr lang="zh-CN" altLang="en-US"/>
          </a:p>
        </p:txBody>
      </p:sp>
    </p:spTree>
    <p:extLst>
      <p:ext uri="{BB962C8B-B14F-4D97-AF65-F5344CB8AC3E}">
        <p14:creationId xmlns:p14="http://schemas.microsoft.com/office/powerpoint/2010/main" val="2835068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19</a:t>
            </a:fld>
            <a:endParaRPr lang="zh-CN" altLang="en-US"/>
          </a:p>
        </p:txBody>
      </p:sp>
    </p:spTree>
    <p:extLst>
      <p:ext uri="{BB962C8B-B14F-4D97-AF65-F5344CB8AC3E}">
        <p14:creationId xmlns:p14="http://schemas.microsoft.com/office/powerpoint/2010/main" val="413185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20</a:t>
            </a:fld>
            <a:endParaRPr lang="zh-CN" altLang="en-US"/>
          </a:p>
        </p:txBody>
      </p:sp>
    </p:spTree>
    <p:extLst>
      <p:ext uri="{BB962C8B-B14F-4D97-AF65-F5344CB8AC3E}">
        <p14:creationId xmlns:p14="http://schemas.microsoft.com/office/powerpoint/2010/main" val="303118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21</a:t>
            </a:fld>
            <a:endParaRPr lang="zh-CN" altLang="en-US"/>
          </a:p>
        </p:txBody>
      </p:sp>
    </p:spTree>
    <p:extLst>
      <p:ext uri="{BB962C8B-B14F-4D97-AF65-F5344CB8AC3E}">
        <p14:creationId xmlns:p14="http://schemas.microsoft.com/office/powerpoint/2010/main" val="3359864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22</a:t>
            </a:fld>
            <a:endParaRPr lang="zh-CN" altLang="en-US"/>
          </a:p>
        </p:txBody>
      </p:sp>
    </p:spTree>
    <p:extLst>
      <p:ext uri="{BB962C8B-B14F-4D97-AF65-F5344CB8AC3E}">
        <p14:creationId xmlns:p14="http://schemas.microsoft.com/office/powerpoint/2010/main" val="41970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23</a:t>
            </a:fld>
            <a:endParaRPr lang="zh-CN" altLang="en-US"/>
          </a:p>
        </p:txBody>
      </p:sp>
    </p:spTree>
    <p:extLst>
      <p:ext uri="{BB962C8B-B14F-4D97-AF65-F5344CB8AC3E}">
        <p14:creationId xmlns:p14="http://schemas.microsoft.com/office/powerpoint/2010/main" val="4065135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24</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25</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26</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27</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28</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29</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a:t>
            </a:fld>
            <a:endParaRPr lang="zh-CN" altLang="en-US"/>
          </a:p>
        </p:txBody>
      </p:sp>
    </p:spTree>
    <p:extLst>
      <p:ext uri="{BB962C8B-B14F-4D97-AF65-F5344CB8AC3E}">
        <p14:creationId xmlns:p14="http://schemas.microsoft.com/office/powerpoint/2010/main" val="36430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30</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31</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32</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33</a:t>
            </a:fld>
            <a:endParaRPr lang="zh-CN" altLang="en-US"/>
          </a:p>
        </p:txBody>
      </p:sp>
    </p:spTree>
    <p:extLst>
      <p:ext uri="{BB962C8B-B14F-4D97-AF65-F5344CB8AC3E}">
        <p14:creationId xmlns:p14="http://schemas.microsoft.com/office/powerpoint/2010/main" val="3966396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34</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35</a:t>
            </a:fld>
            <a:endParaRPr lang="zh-CN" altLang="en-US"/>
          </a:p>
        </p:txBody>
      </p:sp>
    </p:spTree>
    <p:extLst>
      <p:ext uri="{BB962C8B-B14F-4D97-AF65-F5344CB8AC3E}">
        <p14:creationId xmlns:p14="http://schemas.microsoft.com/office/powerpoint/2010/main" val="11234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36</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37</a:t>
            </a:fld>
            <a:endParaRPr lang="zh-CN" altLang="en-US"/>
          </a:p>
        </p:txBody>
      </p:sp>
    </p:spTree>
    <p:extLst>
      <p:ext uri="{BB962C8B-B14F-4D97-AF65-F5344CB8AC3E}">
        <p14:creationId xmlns:p14="http://schemas.microsoft.com/office/powerpoint/2010/main" val="11234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38</a:t>
            </a:fld>
            <a:endParaRPr lang="zh-CN" altLang="en-US"/>
          </a:p>
        </p:txBody>
      </p:sp>
    </p:spTree>
    <p:extLst>
      <p:ext uri="{BB962C8B-B14F-4D97-AF65-F5344CB8AC3E}">
        <p14:creationId xmlns:p14="http://schemas.microsoft.com/office/powerpoint/2010/main" val="11234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39</a:t>
            </a:fld>
            <a:endParaRPr lang="zh-CN" altLang="en-US"/>
          </a:p>
        </p:txBody>
      </p:sp>
    </p:spTree>
    <p:extLst>
      <p:ext uri="{BB962C8B-B14F-4D97-AF65-F5344CB8AC3E}">
        <p14:creationId xmlns:p14="http://schemas.microsoft.com/office/powerpoint/2010/main" val="3103160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4</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5</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6</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7</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8</a:t>
            </a:fld>
            <a:endParaRPr lang="zh-CN" altLang="en-US"/>
          </a:p>
        </p:txBody>
      </p:sp>
    </p:spTree>
    <p:extLst>
      <p:ext uri="{BB962C8B-B14F-4D97-AF65-F5344CB8AC3E}">
        <p14:creationId xmlns:p14="http://schemas.microsoft.com/office/powerpoint/2010/main" val="123435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pPr/>
              <a:t>9</a:t>
            </a:fld>
            <a:endParaRPr lang="zh-CN" altLang="en-US"/>
          </a:p>
        </p:txBody>
      </p:sp>
    </p:spTree>
    <p:extLst>
      <p:ext uri="{BB962C8B-B14F-4D97-AF65-F5344CB8AC3E}">
        <p14:creationId xmlns:p14="http://schemas.microsoft.com/office/powerpoint/2010/main" val="123435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351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2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4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31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70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77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5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47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9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15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9967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19/5/9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6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336832" y="1995686"/>
            <a:ext cx="8285892" cy="830997"/>
          </a:xfrm>
          <a:prstGeom prst="rect">
            <a:avLst/>
          </a:prstGeom>
          <a:solidFill>
            <a:schemeClr val="bg1"/>
          </a:solid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2400" dirty="0">
                <a:solidFill>
                  <a:srgbClr val="2A7B7E"/>
                </a:solidFill>
                <a:latin typeface="微软雅黑" panose="020B0503020204020204" pitchFamily="34" charset="-122"/>
                <a:ea typeface="微软雅黑" panose="020B0503020204020204" pitchFamily="34" charset="-122"/>
              </a:rPr>
              <a:t>Segmentation of the Tibia Bone from MR Images using </a:t>
            </a:r>
            <a:endParaRPr lang="en-US" altLang="zh-CN" sz="2400" dirty="0" smtClean="0">
              <a:solidFill>
                <a:srgbClr val="2A7B7E"/>
              </a:solidFill>
              <a:latin typeface="微软雅黑" panose="020B0503020204020204" pitchFamily="34" charset="-122"/>
              <a:ea typeface="微软雅黑" panose="020B0503020204020204" pitchFamily="34" charset="-122"/>
            </a:endParaRPr>
          </a:p>
          <a:p>
            <a:r>
              <a:rPr lang="en-US" altLang="zh-CN" sz="2400" dirty="0" smtClean="0">
                <a:solidFill>
                  <a:srgbClr val="2A7B7E"/>
                </a:solidFill>
                <a:latin typeface="微软雅黑" panose="020B0503020204020204" pitchFamily="34" charset="-122"/>
                <a:ea typeface="微软雅黑" panose="020B0503020204020204" pitchFamily="34" charset="-122"/>
              </a:rPr>
              <a:t>Deep </a:t>
            </a:r>
            <a:r>
              <a:rPr lang="en-US" altLang="zh-CN" sz="2400" dirty="0">
                <a:solidFill>
                  <a:srgbClr val="2A7B7E"/>
                </a:solidFill>
                <a:latin typeface="微软雅黑" panose="020B0503020204020204" pitchFamily="34" charset="-122"/>
                <a:ea typeface="微软雅黑" panose="020B0503020204020204" pitchFamily="34" charset="-122"/>
              </a:rPr>
              <a:t>Convolutional Neural Networks U-net </a:t>
            </a:r>
          </a:p>
        </p:txBody>
      </p:sp>
      <p:sp>
        <p:nvSpPr>
          <p:cNvPr id="65" name="文本框 64"/>
          <p:cNvSpPr txBox="1"/>
          <p:nvPr/>
        </p:nvSpPr>
        <p:spPr>
          <a:xfrm>
            <a:off x="2914130" y="3075806"/>
            <a:ext cx="3131306" cy="1200329"/>
          </a:xfrm>
          <a:prstGeom prst="rect">
            <a:avLst/>
          </a:prstGeom>
          <a:solidFill>
            <a:srgbClr val="2A7B7E"/>
          </a:solidFill>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CS631T-Computer Vision</a:t>
            </a:r>
          </a:p>
          <a:p>
            <a:pPr algn="ct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Lecturer:  </a:t>
            </a:r>
            <a:r>
              <a:rPr lang="en-US" altLang="zh-CN" dirty="0" err="1">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Lixin</a:t>
            </a: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 Chen</a:t>
            </a:r>
          </a:p>
          <a:p>
            <a:pPr algn="ct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                </a:t>
            </a:r>
            <a:r>
              <a:rPr lang="en-US" altLang="zh-CN" dirty="0" err="1">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Junbin</a:t>
            </a: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 Sun</a:t>
            </a:r>
          </a:p>
          <a:p>
            <a:pPr algn="ctr"/>
            <a:r>
              <a:rPr lang="en-US" altLang="zh-CN"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     Mentor: Professor Shan</a:t>
            </a:r>
          </a:p>
        </p:txBody>
      </p:sp>
    </p:spTree>
    <p:extLst>
      <p:ext uri="{BB962C8B-B14F-4D97-AF65-F5344CB8AC3E}">
        <p14:creationId xmlns:p14="http://schemas.microsoft.com/office/powerpoint/2010/main" val="289493098"/>
      </p:ext>
    </p:extLst>
  </p:cSld>
  <p:clrMapOvr>
    <a:masterClrMapping/>
  </p:clrMapOvr>
  <mc:AlternateContent xmlns:mc="http://schemas.openxmlformats.org/markup-compatibility/2006" xmlns:p14="http://schemas.microsoft.com/office/powerpoint/2010/main">
    <mc:Choice Requires="p14">
      <p:transition spd="slow" p14:dur="1600" advTm="1308">
        <p14:prism isInverted="1"/>
      </p:transition>
    </mc:Choice>
    <mc:Fallback xmlns="">
      <p:transition spd="slow" advTm="130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Figure 2. Femur and tibia bones in a knee joint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993491"/>
            <a:ext cx="4449862" cy="348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8017938"/>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椭圆 42"/>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4" name="椭圆 43"/>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椭圆 4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2</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sp>
        <p:nvSpPr>
          <p:cNvPr id="47" name="TextBox 5"/>
          <p:cNvSpPr txBox="1"/>
          <p:nvPr/>
        </p:nvSpPr>
        <p:spPr>
          <a:xfrm>
            <a:off x="5370047" y="2057162"/>
            <a:ext cx="3385863" cy="64633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Data Labeling</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887065"/>
      </p:ext>
    </p:extLst>
  </p:cSld>
  <p:clrMapOvr>
    <a:masterClrMapping/>
  </p:clrMapOvr>
  <p:transition xmlns:p14="http://schemas.microsoft.com/office/powerpoint/2010/main" spd="slow" advTm="943">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 name="TextBox 87"/>
          <p:cNvSpPr txBox="1"/>
          <p:nvPr/>
        </p:nvSpPr>
        <p:spPr>
          <a:xfrm>
            <a:off x="539552" y="1825517"/>
            <a:ext cx="640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1200" b="1" dirty="0">
                <a:sym typeface="微软雅黑" panose="020B0503020204020204" pitchFamily="34" charset="-122"/>
              </a:rPr>
              <a:t>STEP B: Label the Tibia Bone</a:t>
            </a:r>
            <a:endParaRPr lang="zh-CN" altLang="en-US" sz="1200" b="1" dirty="0">
              <a:ea typeface="微软雅黑" panose="020B0503020204020204" pitchFamily="34" charset="-122"/>
              <a:sym typeface="微软雅黑" panose="020B0503020204020204" pitchFamily="34" charset="-122"/>
            </a:endParaRPr>
          </a:p>
        </p:txBody>
      </p:sp>
      <p:sp>
        <p:nvSpPr>
          <p:cNvPr id="89" name="TextBox 88"/>
          <p:cNvSpPr txBox="1"/>
          <p:nvPr/>
        </p:nvSpPr>
        <p:spPr>
          <a:xfrm>
            <a:off x="539552" y="2200827"/>
            <a:ext cx="77048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1200" b="1" dirty="0">
                <a:sym typeface="微软雅黑" panose="020B0503020204020204" pitchFamily="34" charset="-122"/>
              </a:rPr>
              <a:t>STEP C: Manual Segmentation</a:t>
            </a:r>
            <a:endParaRPr lang="zh-CN" altLang="en-US" sz="1200" b="1" dirty="0">
              <a:ea typeface="微软雅黑" panose="020B0503020204020204" pitchFamily="34" charset="-122"/>
              <a:sym typeface="微软雅黑" panose="020B0503020204020204" pitchFamily="34" charset="-122"/>
            </a:endParaRPr>
          </a:p>
        </p:txBody>
      </p:sp>
      <p:sp>
        <p:nvSpPr>
          <p:cNvPr id="90" name="TextBox 89"/>
          <p:cNvSpPr txBox="1"/>
          <p:nvPr/>
        </p:nvSpPr>
        <p:spPr>
          <a:xfrm>
            <a:off x="526048" y="958301"/>
            <a:ext cx="7560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1200" b="1" dirty="0">
                <a:sym typeface="微软雅黑" panose="020B0503020204020204" pitchFamily="34" charset="-122"/>
              </a:rPr>
              <a:t>STEP A:  Using BML-Baseline Software</a:t>
            </a:r>
            <a:endParaRPr lang="zh-CN" altLang="en-US" sz="1200" b="1" dirty="0">
              <a:ea typeface="微软雅黑" panose="020B0503020204020204" pitchFamily="34" charset="-122"/>
              <a:sym typeface="微软雅黑" panose="020B0503020204020204" pitchFamily="34" charset="-122"/>
            </a:endParaRPr>
          </a:p>
          <a:p>
            <a:r>
              <a:rPr lang="en-US" altLang="zh-CN" sz="1200" b="1" dirty="0">
                <a:sym typeface="微软雅黑" panose="020B0503020204020204" pitchFamily="34" charset="-122"/>
              </a:rPr>
              <a:t>BML-Baseline </a:t>
            </a:r>
          </a:p>
          <a:p>
            <a:r>
              <a:rPr lang="en-US" altLang="zh-CN" sz="1200" b="1" dirty="0">
                <a:sym typeface="微软雅黑" panose="020B0503020204020204" pitchFamily="34" charset="-122"/>
              </a:rPr>
              <a:t>Wentworth Institute of Technology, Professor Ming Zhang , Software for Bone segmentation\source (code\Tibia\)</a:t>
            </a:r>
            <a:endParaRPr lang="en-US" altLang="zh-CN" sz="1200" b="1" dirty="0"/>
          </a:p>
        </p:txBody>
      </p:sp>
      <p:sp>
        <p:nvSpPr>
          <p:cNvPr id="61" name="矩形 60"/>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79688" y="320172"/>
            <a:ext cx="1875835"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Data Labeling</a:t>
            </a:r>
            <a:endParaRPr lang="zh-CN" altLang="en-US" sz="2000" dirty="0">
              <a:solidFill>
                <a:schemeClr val="bg1"/>
              </a:solidFill>
              <a:latin typeface="微软雅黑" pitchFamily="34" charset="-122"/>
              <a:ea typeface="微软雅黑" pitchFamily="34" charset="-122"/>
            </a:endParaRPr>
          </a:p>
        </p:txBody>
      </p:sp>
      <p:sp>
        <p:nvSpPr>
          <p:cNvPr id="63" name="泪滴形 62"/>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15"/>
          <p:cNvGrpSpPr>
            <a:grpSpLocks/>
          </p:cNvGrpSpPr>
          <p:nvPr/>
        </p:nvGrpSpPr>
        <p:grpSpPr bwMode="auto">
          <a:xfrm flipH="1">
            <a:off x="7308304" y="95438"/>
            <a:ext cx="1850380" cy="835254"/>
            <a:chOff x="642910" y="357170"/>
            <a:chExt cx="1762153" cy="428643"/>
          </a:xfrm>
        </p:grpSpPr>
        <p:sp>
          <p:nvSpPr>
            <p:cNvPr id="65" name="任意多边形 64"/>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2711" y="2357202"/>
            <a:ext cx="2470825" cy="243788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2357202"/>
            <a:ext cx="2485917" cy="2437880"/>
          </a:xfrm>
          <a:prstGeom prst="rect">
            <a:avLst/>
          </a:prstGeom>
        </p:spPr>
      </p:pic>
    </p:spTree>
    <p:extLst>
      <p:ext uri="{BB962C8B-B14F-4D97-AF65-F5344CB8AC3E}">
        <p14:creationId xmlns:p14="http://schemas.microsoft.com/office/powerpoint/2010/main" val="2522289648"/>
      </p:ext>
    </p:extLst>
  </p:cSld>
  <p:clrMapOvr>
    <a:masterClrMapping/>
  </p:clrMapOvr>
  <mc:AlternateContent xmlns:mc="http://schemas.openxmlformats.org/markup-compatibility/2006" xmlns:p14="http://schemas.microsoft.com/office/powerpoint/2010/main">
    <mc:Choice Requires="p14">
      <p:transition spd="slow" p14:dur="1400" advTm="1712">
        <p14:doors dir="vert"/>
      </p:transition>
    </mc:Choice>
    <mc:Fallback xmlns="">
      <p:transition spd="slow" advTm="171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Try to repair unsatisfied labeling</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Labeling</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73A4BD3A-D064-491B-9EF6-87F388038E4A}"/>
              </a:ext>
            </a:extLst>
          </p:cNvPr>
          <p:cNvGrpSpPr/>
          <p:nvPr/>
        </p:nvGrpSpPr>
        <p:grpSpPr>
          <a:xfrm>
            <a:off x="683568" y="1779662"/>
            <a:ext cx="7668853" cy="3043666"/>
            <a:chOff x="683568" y="1726984"/>
            <a:chExt cx="7668853" cy="3043666"/>
          </a:xfrm>
        </p:grpSpPr>
        <p:sp>
          <p:nvSpPr>
            <p:cNvPr id="2" name="文本框 1">
              <a:extLst>
                <a:ext uri="{FF2B5EF4-FFF2-40B4-BE49-F238E27FC236}">
                  <a16:creationId xmlns="" xmlns:a16="http://schemas.microsoft.com/office/drawing/2014/main" id="{147E2D8D-E914-40DE-BABA-1110BC2FACAE}"/>
                </a:ext>
              </a:extLst>
            </p:cNvPr>
            <p:cNvSpPr txBox="1"/>
            <p:nvPr/>
          </p:nvSpPr>
          <p:spPr>
            <a:xfrm>
              <a:off x="827584" y="1851670"/>
              <a:ext cx="2952328" cy="369332"/>
            </a:xfrm>
            <a:prstGeom prst="rect">
              <a:avLst/>
            </a:prstGeom>
            <a:noFill/>
          </p:spPr>
          <p:txBody>
            <a:bodyPr wrap="square" rtlCol="0">
              <a:spAutoFit/>
            </a:bodyPr>
            <a:lstStyle/>
            <a:p>
              <a:r>
                <a:rPr lang="en-US" altLang="zh-CN" b="1" dirty="0">
                  <a:solidFill>
                    <a:schemeClr val="accent6">
                      <a:lumMod val="40000"/>
                      <a:lumOff val="60000"/>
                    </a:schemeClr>
                  </a:solidFill>
                </a:rPr>
                <a:t>1. Double Click on image</a:t>
              </a:r>
              <a:endParaRPr lang="zh-CN" altLang="en-US" b="1" dirty="0">
                <a:solidFill>
                  <a:schemeClr val="accent6">
                    <a:lumMod val="40000"/>
                    <a:lumOff val="60000"/>
                  </a:schemeClr>
                </a:solidFill>
              </a:endParaRPr>
            </a:p>
          </p:txBody>
        </p:sp>
        <p:sp>
          <p:nvSpPr>
            <p:cNvPr id="12" name="文本框 11">
              <a:extLst>
                <a:ext uri="{FF2B5EF4-FFF2-40B4-BE49-F238E27FC236}">
                  <a16:creationId xmlns="" xmlns:a16="http://schemas.microsoft.com/office/drawing/2014/main" id="{F68AA7CD-2CE7-4219-89E7-EE2F8C008B24}"/>
                </a:ext>
              </a:extLst>
            </p:cNvPr>
            <p:cNvSpPr txBox="1"/>
            <p:nvPr/>
          </p:nvSpPr>
          <p:spPr>
            <a:xfrm>
              <a:off x="4788024" y="1851670"/>
              <a:ext cx="2952328" cy="369332"/>
            </a:xfrm>
            <a:prstGeom prst="rect">
              <a:avLst/>
            </a:prstGeom>
            <a:noFill/>
          </p:spPr>
          <p:txBody>
            <a:bodyPr wrap="square" rtlCol="0">
              <a:spAutoFit/>
            </a:bodyPr>
            <a:lstStyle/>
            <a:p>
              <a:r>
                <a:rPr lang="en-US" altLang="zh-CN" b="1" dirty="0">
                  <a:solidFill>
                    <a:schemeClr val="accent6">
                      <a:lumMod val="40000"/>
                      <a:lumOff val="60000"/>
                    </a:schemeClr>
                  </a:solidFill>
                </a:rPr>
                <a:t>2. Change the txt file</a:t>
              </a:r>
              <a:endParaRPr lang="zh-CN" altLang="en-US" b="1" dirty="0">
                <a:solidFill>
                  <a:schemeClr val="accent6">
                    <a:lumMod val="40000"/>
                    <a:lumOff val="60000"/>
                  </a:schemeClr>
                </a:solidFill>
              </a:endParaRPr>
            </a:p>
          </p:txBody>
        </p:sp>
        <p:sp>
          <p:nvSpPr>
            <p:cNvPr id="3" name="矩形: 圆角 2">
              <a:extLst>
                <a:ext uri="{FF2B5EF4-FFF2-40B4-BE49-F238E27FC236}">
                  <a16:creationId xmlns="" xmlns:a16="http://schemas.microsoft.com/office/drawing/2014/main" id="{78BAD130-47C6-4670-A9B9-14905D3FFFF8}"/>
                </a:ext>
              </a:extLst>
            </p:cNvPr>
            <p:cNvSpPr/>
            <p:nvPr/>
          </p:nvSpPr>
          <p:spPr>
            <a:xfrm>
              <a:off x="683568" y="1726984"/>
              <a:ext cx="3744416" cy="304366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4" name="矩形: 圆角 13">
              <a:extLst>
                <a:ext uri="{FF2B5EF4-FFF2-40B4-BE49-F238E27FC236}">
                  <a16:creationId xmlns="" xmlns:a16="http://schemas.microsoft.com/office/drawing/2014/main" id="{FE85016A-5170-4B93-8E3C-C06D6F42E635}"/>
                </a:ext>
              </a:extLst>
            </p:cNvPr>
            <p:cNvSpPr/>
            <p:nvPr/>
          </p:nvSpPr>
          <p:spPr>
            <a:xfrm>
              <a:off x="4788024" y="1726984"/>
              <a:ext cx="3564397" cy="304366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pic>
          <p:nvPicPr>
            <p:cNvPr id="4" name="图片 3">
              <a:extLst>
                <a:ext uri="{FF2B5EF4-FFF2-40B4-BE49-F238E27FC236}">
                  <a16:creationId xmlns="" xmlns:a16="http://schemas.microsoft.com/office/drawing/2014/main" id="{30006B93-1B3A-4CF6-B2FD-11260030535E}"/>
                </a:ext>
              </a:extLst>
            </p:cNvPr>
            <p:cNvPicPr>
              <a:picLocks noChangeAspect="1"/>
            </p:cNvPicPr>
            <p:nvPr/>
          </p:nvPicPr>
          <p:blipFill rotWithShape="1">
            <a:blip r:embed="rId3"/>
            <a:srcRect l="23044" t="7464"/>
            <a:stretch/>
          </p:blipFill>
          <p:spPr>
            <a:xfrm>
              <a:off x="844499" y="2438372"/>
              <a:ext cx="1635974" cy="1931566"/>
            </a:xfrm>
            <a:prstGeom prst="rect">
              <a:avLst/>
            </a:prstGeom>
            <a:ln>
              <a:solidFill>
                <a:schemeClr val="bg1"/>
              </a:solidFill>
            </a:ln>
          </p:spPr>
        </p:pic>
        <p:pic>
          <p:nvPicPr>
            <p:cNvPr id="5" name="图片 4">
              <a:extLst>
                <a:ext uri="{FF2B5EF4-FFF2-40B4-BE49-F238E27FC236}">
                  <a16:creationId xmlns="" xmlns:a16="http://schemas.microsoft.com/office/drawing/2014/main" id="{FBC9B8F0-C88D-4DC7-B35C-08E00FC48838}"/>
                </a:ext>
              </a:extLst>
            </p:cNvPr>
            <p:cNvPicPr>
              <a:picLocks noChangeAspect="1"/>
            </p:cNvPicPr>
            <p:nvPr/>
          </p:nvPicPr>
          <p:blipFill rotWithShape="1">
            <a:blip r:embed="rId4"/>
            <a:srcRect l="25869" t="10481"/>
            <a:stretch/>
          </p:blipFill>
          <p:spPr>
            <a:xfrm>
              <a:off x="2641403" y="2427735"/>
              <a:ext cx="1635974" cy="1942203"/>
            </a:xfrm>
            <a:prstGeom prst="rect">
              <a:avLst/>
            </a:prstGeom>
            <a:ln>
              <a:solidFill>
                <a:schemeClr val="bg1"/>
              </a:solidFill>
            </a:ln>
          </p:spPr>
        </p:pic>
        <p:pic>
          <p:nvPicPr>
            <p:cNvPr id="6" name="图片 5">
              <a:extLst>
                <a:ext uri="{FF2B5EF4-FFF2-40B4-BE49-F238E27FC236}">
                  <a16:creationId xmlns="" xmlns:a16="http://schemas.microsoft.com/office/drawing/2014/main" id="{A2AE7092-4A69-467E-8542-21C583F2AC7E}"/>
                </a:ext>
              </a:extLst>
            </p:cNvPr>
            <p:cNvPicPr>
              <a:picLocks noChangeAspect="1"/>
            </p:cNvPicPr>
            <p:nvPr/>
          </p:nvPicPr>
          <p:blipFill rotWithShape="1">
            <a:blip r:embed="rId5"/>
            <a:srcRect t="15388" r="12245" b="4451"/>
            <a:stretch/>
          </p:blipFill>
          <p:spPr>
            <a:xfrm>
              <a:off x="4974035" y="2268424"/>
              <a:ext cx="1485752" cy="2260823"/>
            </a:xfrm>
            <a:prstGeom prst="rect">
              <a:avLst/>
            </a:prstGeom>
          </p:spPr>
        </p:pic>
        <p:pic>
          <p:nvPicPr>
            <p:cNvPr id="7" name="图片 6">
              <a:extLst>
                <a:ext uri="{FF2B5EF4-FFF2-40B4-BE49-F238E27FC236}">
                  <a16:creationId xmlns="" xmlns:a16="http://schemas.microsoft.com/office/drawing/2014/main" id="{83027677-9346-4987-ACF4-3D7CA99CB92C}"/>
                </a:ext>
              </a:extLst>
            </p:cNvPr>
            <p:cNvPicPr>
              <a:picLocks noChangeAspect="1"/>
            </p:cNvPicPr>
            <p:nvPr/>
          </p:nvPicPr>
          <p:blipFill rotWithShape="1">
            <a:blip r:embed="rId6"/>
            <a:srcRect t="19839" r="17380" b="11474"/>
            <a:stretch/>
          </p:blipFill>
          <p:spPr>
            <a:xfrm>
              <a:off x="6706695" y="2402474"/>
              <a:ext cx="1398818" cy="1937213"/>
            </a:xfrm>
            <a:prstGeom prst="rect">
              <a:avLst/>
            </a:prstGeom>
          </p:spPr>
        </p:pic>
        <p:sp>
          <p:nvSpPr>
            <p:cNvPr id="8" name="文本框 7">
              <a:extLst>
                <a:ext uri="{FF2B5EF4-FFF2-40B4-BE49-F238E27FC236}">
                  <a16:creationId xmlns="" xmlns:a16="http://schemas.microsoft.com/office/drawing/2014/main" id="{F922A959-1C89-4CFD-94E3-D6A9A1636C01}"/>
                </a:ext>
              </a:extLst>
            </p:cNvPr>
            <p:cNvSpPr txBox="1"/>
            <p:nvPr/>
          </p:nvSpPr>
          <p:spPr>
            <a:xfrm>
              <a:off x="7379553" y="3172660"/>
              <a:ext cx="542906" cy="646331"/>
            </a:xfrm>
            <a:prstGeom prst="rect">
              <a:avLst/>
            </a:prstGeom>
            <a:noFill/>
          </p:spPr>
          <p:txBody>
            <a:bodyPr wrap="none" rtlCol="0">
              <a:spAutoFit/>
            </a:bodyPr>
            <a:lstStyle/>
            <a:p>
              <a:r>
                <a:rPr lang="en-US" altLang="zh-CN" dirty="0">
                  <a:solidFill>
                    <a:schemeClr val="accent2"/>
                  </a:solidFill>
                </a:rPr>
                <a:t>red</a:t>
              </a:r>
            </a:p>
            <a:p>
              <a:r>
                <a:rPr lang="en-US" altLang="zh-CN" dirty="0">
                  <a:solidFill>
                    <a:schemeClr val="accent2"/>
                  </a:solidFill>
                </a:rPr>
                <a:t>line</a:t>
              </a:r>
              <a:endParaRPr lang="zh-CN" altLang="en-US" dirty="0">
                <a:solidFill>
                  <a:schemeClr val="accent2"/>
                </a:solidFill>
              </a:endParaRPr>
            </a:p>
          </p:txBody>
        </p:sp>
        <p:sp>
          <p:nvSpPr>
            <p:cNvPr id="26" name="文本框 25">
              <a:extLst>
                <a:ext uri="{FF2B5EF4-FFF2-40B4-BE49-F238E27FC236}">
                  <a16:creationId xmlns="" xmlns:a16="http://schemas.microsoft.com/office/drawing/2014/main" id="{40B4545D-8F22-488A-9ED1-C85D2984EA64}"/>
                </a:ext>
              </a:extLst>
            </p:cNvPr>
            <p:cNvSpPr txBox="1"/>
            <p:nvPr/>
          </p:nvSpPr>
          <p:spPr>
            <a:xfrm>
              <a:off x="5573287" y="3248817"/>
              <a:ext cx="793294" cy="646331"/>
            </a:xfrm>
            <a:prstGeom prst="rect">
              <a:avLst/>
            </a:prstGeom>
            <a:noFill/>
          </p:spPr>
          <p:txBody>
            <a:bodyPr wrap="none" rtlCol="0">
              <a:spAutoFit/>
            </a:bodyPr>
            <a:lstStyle/>
            <a:p>
              <a:r>
                <a:rPr lang="en-US" altLang="zh-CN" dirty="0">
                  <a:solidFill>
                    <a:schemeClr val="accent6"/>
                  </a:solidFill>
                </a:rPr>
                <a:t>yellow</a:t>
              </a:r>
            </a:p>
            <a:p>
              <a:r>
                <a:rPr lang="en-US" altLang="zh-CN" dirty="0">
                  <a:solidFill>
                    <a:schemeClr val="accent6"/>
                  </a:solidFill>
                </a:rPr>
                <a:t>line</a:t>
              </a:r>
              <a:endParaRPr lang="zh-CN" altLang="en-US" dirty="0">
                <a:solidFill>
                  <a:schemeClr val="accent6"/>
                </a:solidFill>
              </a:endParaRPr>
            </a:p>
          </p:txBody>
        </p:sp>
      </p:grpSp>
      <p:sp>
        <p:nvSpPr>
          <p:cNvPr id="10" name="箭头: 右 9">
            <a:extLst>
              <a:ext uri="{FF2B5EF4-FFF2-40B4-BE49-F238E27FC236}">
                <a16:creationId xmlns="" xmlns:a16="http://schemas.microsoft.com/office/drawing/2014/main" id="{40F4B8C9-1C42-4C6E-95A2-49126C654828}"/>
              </a:ext>
            </a:extLst>
          </p:cNvPr>
          <p:cNvSpPr/>
          <p:nvPr/>
        </p:nvSpPr>
        <p:spPr>
          <a:xfrm>
            <a:off x="2341400" y="3559501"/>
            <a:ext cx="428753" cy="57054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0338972"/>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176368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4" name="椭圆 43"/>
          <p:cNvSpPr/>
          <p:nvPr/>
        </p:nvSpPr>
        <p:spPr>
          <a:xfrm>
            <a:off x="198702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椭圆 45"/>
          <p:cNvSpPr/>
          <p:nvPr/>
        </p:nvSpPr>
        <p:spPr>
          <a:xfrm>
            <a:off x="213989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3</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sp>
        <p:nvSpPr>
          <p:cNvPr id="47" name="TextBox 5"/>
          <p:cNvSpPr txBox="1"/>
          <p:nvPr/>
        </p:nvSpPr>
        <p:spPr>
          <a:xfrm>
            <a:off x="4932040" y="2067694"/>
            <a:ext cx="4141262" cy="64633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Data Preparation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1407936"/>
      </p:ext>
    </p:extLst>
  </p:cSld>
  <p:clrMapOvr>
    <a:masterClrMapping/>
  </p:clrMapOvr>
  <p:transition xmlns:p14="http://schemas.microsoft.com/office/powerpoint/2010/main" spd="slow" advTm="943">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Generate binary masks from txt files </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Modify and run </a:t>
            </a:r>
            <a:r>
              <a:rPr lang="en-US" altLang="zh-CN" sz="1600" b="1" dirty="0">
                <a:solidFill>
                  <a:schemeClr val="accent2">
                    <a:lumMod val="60000"/>
                    <a:lumOff val="40000"/>
                  </a:schemeClr>
                </a:solidFill>
                <a:latin typeface="微软雅黑" panose="020B0503020204020204" pitchFamily="34" charset="-122"/>
                <a:ea typeface="微软雅黑" panose="020B0503020204020204" pitchFamily="34" charset="-122"/>
              </a:rPr>
              <a:t>Bone_Onefolder_edit2.m</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 xmlns:a16="http://schemas.microsoft.com/office/drawing/2014/main" id="{8DDEFC10-DEBE-45F1-BF73-F6C7249E317C}"/>
              </a:ext>
            </a:extLst>
          </p:cNvPr>
          <p:cNvSpPr txBox="1"/>
          <p:nvPr/>
        </p:nvSpPr>
        <p:spPr>
          <a:xfrm>
            <a:off x="823060" y="2176235"/>
            <a:ext cx="6063198" cy="369332"/>
          </a:xfrm>
          <a:prstGeom prst="rect">
            <a:avLst/>
          </a:prstGeom>
          <a:noFill/>
        </p:spPr>
        <p:txBody>
          <a:bodyPr wrap="square" rtlCol="0">
            <a:spAutoFit/>
          </a:bodyPr>
          <a:lstStyle/>
          <a:p>
            <a:r>
              <a:rPr lang="en-US" altLang="zh-CN" b="1" dirty="0">
                <a:solidFill>
                  <a:schemeClr val="accent6">
                    <a:lumMod val="40000"/>
                    <a:lumOff val="60000"/>
                  </a:schemeClr>
                </a:solidFill>
              </a:rPr>
              <a:t>1. For data.py, change mask image name to ‘_mask.png’ </a:t>
            </a:r>
            <a:endParaRPr lang="zh-CN" altLang="en-US" b="1" dirty="0">
              <a:solidFill>
                <a:schemeClr val="accent6">
                  <a:lumMod val="40000"/>
                  <a:lumOff val="60000"/>
                </a:schemeClr>
              </a:solidFill>
            </a:endParaRPr>
          </a:p>
        </p:txBody>
      </p:sp>
      <p:pic>
        <p:nvPicPr>
          <p:cNvPr id="13" name="图片 12">
            <a:extLst>
              <a:ext uri="{FF2B5EF4-FFF2-40B4-BE49-F238E27FC236}">
                <a16:creationId xmlns="" xmlns:a16="http://schemas.microsoft.com/office/drawing/2014/main" id="{E783B4ED-DB53-4716-A512-AA867700035D}"/>
              </a:ext>
            </a:extLst>
          </p:cNvPr>
          <p:cNvPicPr>
            <a:picLocks noChangeAspect="1"/>
          </p:cNvPicPr>
          <p:nvPr/>
        </p:nvPicPr>
        <p:blipFill>
          <a:blip r:embed="rId3"/>
          <a:stretch>
            <a:fillRect/>
          </a:stretch>
        </p:blipFill>
        <p:spPr>
          <a:xfrm>
            <a:off x="1093043" y="2571750"/>
            <a:ext cx="7392353" cy="321945"/>
          </a:xfrm>
          <a:prstGeom prst="rect">
            <a:avLst/>
          </a:prstGeom>
          <a:effectLst>
            <a:glow rad="139700">
              <a:schemeClr val="accent3">
                <a:satMod val="175000"/>
                <a:alpha val="40000"/>
              </a:schemeClr>
            </a:glow>
          </a:effectLst>
        </p:spPr>
      </p:pic>
      <p:sp>
        <p:nvSpPr>
          <p:cNvPr id="28" name="文本框 27">
            <a:extLst>
              <a:ext uri="{FF2B5EF4-FFF2-40B4-BE49-F238E27FC236}">
                <a16:creationId xmlns="" xmlns:a16="http://schemas.microsoft.com/office/drawing/2014/main" id="{0770B59A-995C-4EE6-907B-427666BF3F9E}"/>
              </a:ext>
            </a:extLst>
          </p:cNvPr>
          <p:cNvSpPr txBox="1"/>
          <p:nvPr/>
        </p:nvSpPr>
        <p:spPr>
          <a:xfrm>
            <a:off x="827996" y="3075876"/>
            <a:ext cx="6063198" cy="369332"/>
          </a:xfrm>
          <a:prstGeom prst="rect">
            <a:avLst/>
          </a:prstGeom>
          <a:noFill/>
        </p:spPr>
        <p:txBody>
          <a:bodyPr wrap="square" rtlCol="0">
            <a:spAutoFit/>
          </a:bodyPr>
          <a:lstStyle/>
          <a:p>
            <a:r>
              <a:rPr lang="en-US" altLang="zh-CN" b="1" dirty="0">
                <a:solidFill>
                  <a:schemeClr val="accent6">
                    <a:lumMod val="40000"/>
                    <a:lumOff val="60000"/>
                  </a:schemeClr>
                </a:solidFill>
              </a:rPr>
              <a:t>2. For every case or txt file, change folder and file name</a:t>
            </a:r>
            <a:endParaRPr lang="zh-CN" altLang="en-US" b="1" dirty="0">
              <a:solidFill>
                <a:schemeClr val="accent6">
                  <a:lumMod val="40000"/>
                  <a:lumOff val="60000"/>
                </a:schemeClr>
              </a:solidFill>
            </a:endParaRPr>
          </a:p>
        </p:txBody>
      </p:sp>
      <p:pic>
        <p:nvPicPr>
          <p:cNvPr id="15" name="图片 14">
            <a:extLst>
              <a:ext uri="{FF2B5EF4-FFF2-40B4-BE49-F238E27FC236}">
                <a16:creationId xmlns="" xmlns:a16="http://schemas.microsoft.com/office/drawing/2014/main" id="{32BF88CC-CCD7-4F6E-A075-B484A8684BC5}"/>
              </a:ext>
            </a:extLst>
          </p:cNvPr>
          <p:cNvPicPr>
            <a:picLocks noChangeAspect="1"/>
          </p:cNvPicPr>
          <p:nvPr/>
        </p:nvPicPr>
        <p:blipFill>
          <a:blip r:embed="rId4"/>
          <a:stretch>
            <a:fillRect/>
          </a:stretch>
        </p:blipFill>
        <p:spPr>
          <a:xfrm>
            <a:off x="1093043" y="3496474"/>
            <a:ext cx="5101590" cy="557213"/>
          </a:xfrm>
          <a:prstGeom prst="rect">
            <a:avLst/>
          </a:prstGeom>
          <a:effectLst>
            <a:glow rad="228600">
              <a:schemeClr val="accent3">
                <a:satMod val="175000"/>
                <a:alpha val="40000"/>
              </a:schemeClr>
            </a:glow>
          </a:effectLst>
        </p:spPr>
      </p:pic>
      <p:pic>
        <p:nvPicPr>
          <p:cNvPr id="29" name="图片 28">
            <a:extLst>
              <a:ext uri="{FF2B5EF4-FFF2-40B4-BE49-F238E27FC236}">
                <a16:creationId xmlns="" xmlns:a16="http://schemas.microsoft.com/office/drawing/2014/main" id="{73068DAD-C534-4D67-9F7C-B130011FB817}"/>
              </a:ext>
            </a:extLst>
          </p:cNvPr>
          <p:cNvPicPr>
            <a:picLocks noChangeAspect="1"/>
          </p:cNvPicPr>
          <p:nvPr/>
        </p:nvPicPr>
        <p:blipFill rotWithShape="1">
          <a:blip r:embed="rId5"/>
          <a:srcRect l="50480" t="39341"/>
          <a:stretch/>
        </p:blipFill>
        <p:spPr>
          <a:xfrm>
            <a:off x="6649602" y="3084516"/>
            <a:ext cx="1810830" cy="1961276"/>
          </a:xfrm>
          <a:prstGeom prst="rect">
            <a:avLst/>
          </a:prstGeom>
        </p:spPr>
      </p:pic>
    </p:spTree>
    <p:extLst>
      <p:ext uri="{BB962C8B-B14F-4D97-AF65-F5344CB8AC3E}">
        <p14:creationId xmlns:p14="http://schemas.microsoft.com/office/powerpoint/2010/main" val="1046884942"/>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598534" y="123960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Convert all DICOM images into </a:t>
            </a:r>
            <a:r>
              <a:rPr lang="en-US" altLang="zh-CN" sz="1600" b="1" dirty="0">
                <a:solidFill>
                  <a:schemeClr val="accent2">
                    <a:lumMod val="60000"/>
                    <a:lumOff val="40000"/>
                  </a:schemeClr>
                </a:solidFill>
                <a:latin typeface="微软雅黑" panose="020B0503020204020204" pitchFamily="34" charset="-122"/>
                <a:ea typeface="微软雅黑" panose="020B0503020204020204" pitchFamily="34" charset="-122"/>
              </a:rPr>
              <a:t>PNG</a:t>
            </a:r>
            <a:r>
              <a:rPr lang="en-US" altLang="zh-CN" sz="1600" b="1" dirty="0">
                <a:solidFill>
                  <a:schemeClr val="bg1"/>
                </a:solidFill>
                <a:latin typeface="微软雅黑" panose="020B0503020204020204" pitchFamily="34" charset="-122"/>
                <a:ea typeface="微软雅黑" panose="020B0503020204020204" pitchFamily="34" charset="-122"/>
              </a:rPr>
              <a:t> format</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Delete images which do not have corresponding mask.</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Download </a:t>
            </a:r>
            <a:r>
              <a:rPr lang="en-US" altLang="zh-CN" sz="1600" b="1" dirty="0">
                <a:solidFill>
                  <a:schemeClr val="accent3">
                    <a:lumMod val="60000"/>
                    <a:lumOff val="40000"/>
                  </a:schemeClr>
                </a:solidFill>
                <a:latin typeface="微软雅黑" panose="020B0503020204020204" pitchFamily="34" charset="-122"/>
                <a:ea typeface="微软雅黑" panose="020B0503020204020204" pitchFamily="34" charset="-122"/>
              </a:rPr>
              <a:t>DICOM Converter </a:t>
            </a:r>
            <a:r>
              <a:rPr lang="en-US" altLang="zh-CN" sz="1600" b="1" dirty="0">
                <a:solidFill>
                  <a:schemeClr val="bg1"/>
                </a:solidFill>
                <a:latin typeface="微软雅黑" panose="020B0503020204020204" pitchFamily="34" charset="-122"/>
                <a:ea typeface="微软雅黑" panose="020B0503020204020204" pitchFamily="34" charset="-122"/>
              </a:rPr>
              <a:t>to convert image format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a:extLst>
              <a:ext uri="{FF2B5EF4-FFF2-40B4-BE49-F238E27FC236}">
                <a16:creationId xmlns="" xmlns:a16="http://schemas.microsoft.com/office/drawing/2014/main" id="{47311E7A-90FD-4779-AE0C-F25A82C0F22B}"/>
              </a:ext>
            </a:extLst>
          </p:cNvPr>
          <p:cNvPicPr>
            <a:picLocks noChangeAspect="1"/>
          </p:cNvPicPr>
          <p:nvPr/>
        </p:nvPicPr>
        <p:blipFill>
          <a:blip r:embed="rId3"/>
          <a:stretch>
            <a:fillRect/>
          </a:stretch>
        </p:blipFill>
        <p:spPr>
          <a:xfrm>
            <a:off x="696594" y="2522922"/>
            <a:ext cx="2102528" cy="2319828"/>
          </a:xfrm>
          <a:prstGeom prst="rect">
            <a:avLst/>
          </a:prstGeom>
        </p:spPr>
      </p:pic>
      <p:pic>
        <p:nvPicPr>
          <p:cNvPr id="35" name="图片 34">
            <a:extLst>
              <a:ext uri="{FF2B5EF4-FFF2-40B4-BE49-F238E27FC236}">
                <a16:creationId xmlns="" xmlns:a16="http://schemas.microsoft.com/office/drawing/2014/main" id="{E9C5BFC6-E9C9-401F-9663-E37ED06B15FF}"/>
              </a:ext>
            </a:extLst>
          </p:cNvPr>
          <p:cNvPicPr/>
          <p:nvPr/>
        </p:nvPicPr>
        <p:blipFill>
          <a:blip r:embed="rId4"/>
          <a:stretch>
            <a:fillRect/>
          </a:stretch>
        </p:blipFill>
        <p:spPr>
          <a:xfrm>
            <a:off x="3034686" y="3003798"/>
            <a:ext cx="2446020" cy="1671955"/>
          </a:xfrm>
          <a:prstGeom prst="rect">
            <a:avLst/>
          </a:prstGeom>
        </p:spPr>
      </p:pic>
      <p:pic>
        <p:nvPicPr>
          <p:cNvPr id="36" name="图片 35">
            <a:extLst>
              <a:ext uri="{FF2B5EF4-FFF2-40B4-BE49-F238E27FC236}">
                <a16:creationId xmlns="" xmlns:a16="http://schemas.microsoft.com/office/drawing/2014/main" id="{F12F10B5-A459-4501-A629-A000CFD3173E}"/>
              </a:ext>
            </a:extLst>
          </p:cNvPr>
          <p:cNvPicPr>
            <a:picLocks noChangeAspect="1"/>
          </p:cNvPicPr>
          <p:nvPr/>
        </p:nvPicPr>
        <p:blipFill rotWithShape="1">
          <a:blip r:embed="rId5"/>
          <a:srcRect l="25359" b="29866"/>
          <a:stretch/>
        </p:blipFill>
        <p:spPr>
          <a:xfrm>
            <a:off x="5836580" y="2476444"/>
            <a:ext cx="2859416" cy="2355360"/>
          </a:xfrm>
          <a:prstGeom prst="rect">
            <a:avLst/>
          </a:prstGeom>
        </p:spPr>
      </p:pic>
      <p:sp>
        <p:nvSpPr>
          <p:cNvPr id="39" name="箭头: 右 38">
            <a:extLst>
              <a:ext uri="{FF2B5EF4-FFF2-40B4-BE49-F238E27FC236}">
                <a16:creationId xmlns="" xmlns:a16="http://schemas.microsoft.com/office/drawing/2014/main" id="{AC7B5504-C06B-4CE0-BE81-16FB0E9A5D4F}"/>
              </a:ext>
            </a:extLst>
          </p:cNvPr>
          <p:cNvSpPr/>
          <p:nvPr/>
        </p:nvSpPr>
        <p:spPr>
          <a:xfrm>
            <a:off x="2697671" y="3905490"/>
            <a:ext cx="3240360" cy="21602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60562353"/>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47564" y="1214939"/>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800" b="1" dirty="0">
                <a:solidFill>
                  <a:schemeClr val="bg1"/>
                </a:solidFill>
                <a:latin typeface="微软雅黑" panose="020B0503020204020204" pitchFamily="34" charset="-122"/>
                <a:ea typeface="微软雅黑" panose="020B0503020204020204" pitchFamily="34" charset="-122"/>
              </a:rPr>
              <a:t>Change name of images for data.py</a:t>
            </a:r>
          </a:p>
          <a:p>
            <a:pPr marL="0" indent="0">
              <a:lnSpc>
                <a:spcPct val="100000"/>
              </a:lnSpc>
              <a:buNone/>
            </a:pPr>
            <a:r>
              <a:rPr lang="en-US" altLang="zh-CN" sz="1800" b="1" dirty="0">
                <a:solidFill>
                  <a:schemeClr val="bg1"/>
                </a:solidFill>
                <a:latin typeface="微软雅黑" panose="020B0503020204020204" pitchFamily="34" charset="-122"/>
                <a:ea typeface="微软雅黑" panose="020B0503020204020204" pitchFamily="34" charset="-122"/>
              </a:rPr>
              <a:t>    19_mask.png  </a:t>
            </a:r>
            <a:r>
              <a:rPr lang="en-US" altLang="zh-CN" sz="18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9639388_19_mask.png</a:t>
            </a:r>
            <a:r>
              <a:rPr lang="en-US" altLang="zh-CN" sz="1800" b="1" dirty="0">
                <a:solidFill>
                  <a:schemeClr val="bg1"/>
                </a:solidFill>
                <a:latin typeface="微软雅黑" panose="020B0503020204020204" pitchFamily="34" charset="-122"/>
                <a:ea typeface="微软雅黑" panose="020B0503020204020204" pitchFamily="34" charset="-122"/>
              </a:rPr>
              <a:t> </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 xmlns:a16="http://schemas.microsoft.com/office/drawing/2014/main" id="{7421FDEB-3562-48B3-92BA-276AC1B17988}"/>
              </a:ext>
            </a:extLst>
          </p:cNvPr>
          <p:cNvPicPr>
            <a:picLocks noChangeAspect="1"/>
          </p:cNvPicPr>
          <p:nvPr/>
        </p:nvPicPr>
        <p:blipFill>
          <a:blip r:embed="rId3"/>
          <a:stretch>
            <a:fillRect/>
          </a:stretch>
        </p:blipFill>
        <p:spPr>
          <a:xfrm>
            <a:off x="703288" y="2215843"/>
            <a:ext cx="2953693" cy="2611618"/>
          </a:xfrm>
          <a:prstGeom prst="rect">
            <a:avLst/>
          </a:prstGeom>
        </p:spPr>
      </p:pic>
      <p:pic>
        <p:nvPicPr>
          <p:cNvPr id="17" name="图片 16">
            <a:extLst>
              <a:ext uri="{FF2B5EF4-FFF2-40B4-BE49-F238E27FC236}">
                <a16:creationId xmlns="" xmlns:a16="http://schemas.microsoft.com/office/drawing/2014/main" id="{2DB13665-8079-4771-AD65-8E300229A5F0}"/>
              </a:ext>
            </a:extLst>
          </p:cNvPr>
          <p:cNvPicPr>
            <a:picLocks noChangeAspect="1"/>
          </p:cNvPicPr>
          <p:nvPr/>
        </p:nvPicPr>
        <p:blipFill rotWithShape="1">
          <a:blip r:embed="rId4"/>
          <a:srcRect l="14203" t="6627" r="44964" b="19999"/>
          <a:stretch/>
        </p:blipFill>
        <p:spPr>
          <a:xfrm>
            <a:off x="6828228" y="1074226"/>
            <a:ext cx="1944216" cy="2274806"/>
          </a:xfrm>
          <a:prstGeom prst="rect">
            <a:avLst/>
          </a:prstGeom>
        </p:spPr>
      </p:pic>
      <p:pic>
        <p:nvPicPr>
          <p:cNvPr id="26" name="图片 25">
            <a:extLst>
              <a:ext uri="{FF2B5EF4-FFF2-40B4-BE49-F238E27FC236}">
                <a16:creationId xmlns="" xmlns:a16="http://schemas.microsoft.com/office/drawing/2014/main" id="{95AB6486-6391-43C3-892A-ABC1E7187846}"/>
              </a:ext>
            </a:extLst>
          </p:cNvPr>
          <p:cNvPicPr>
            <a:picLocks noChangeAspect="1"/>
          </p:cNvPicPr>
          <p:nvPr/>
        </p:nvPicPr>
        <p:blipFill rotWithShape="1">
          <a:blip r:embed="rId5"/>
          <a:srcRect l="-132" t="-1" b="677"/>
          <a:stretch/>
        </p:blipFill>
        <p:spPr>
          <a:xfrm>
            <a:off x="3748709" y="2222556"/>
            <a:ext cx="3024336" cy="2629893"/>
          </a:xfrm>
          <a:prstGeom prst="rect">
            <a:avLst/>
          </a:prstGeom>
        </p:spPr>
      </p:pic>
    </p:spTree>
    <p:extLst>
      <p:ext uri="{BB962C8B-B14F-4D97-AF65-F5344CB8AC3E}">
        <p14:creationId xmlns:p14="http://schemas.microsoft.com/office/powerpoint/2010/main" val="68511530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矩形 60"/>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33928" y="297202"/>
            <a:ext cx="2264466" cy="400110"/>
          </a:xfrm>
          <a:prstGeom prst="rect">
            <a:avLst/>
          </a:prstGeom>
        </p:spPr>
        <p:txBody>
          <a:bodyPr wrap="non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63" name="泪滴形 62"/>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 Placeholder 24">
            <a:extLst>
              <a:ext uri="{FF2B5EF4-FFF2-40B4-BE49-F238E27FC236}">
                <a16:creationId xmlns="" xmlns:a16="http://schemas.microsoft.com/office/drawing/2014/main" id="{D3013586-233C-43CA-BDF3-DA201E4B8AF9}"/>
              </a:ext>
            </a:extLst>
          </p:cNvPr>
          <p:cNvSpPr txBox="1">
            <a:spLocks/>
          </p:cNvSpPr>
          <p:nvPr/>
        </p:nvSpPr>
        <p:spPr>
          <a:xfrm>
            <a:off x="647564" y="105958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Change the file name</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Use the Java code, and prefix all images, masks</a:t>
            </a:r>
          </a:p>
        </p:txBody>
      </p:sp>
      <p:pic>
        <p:nvPicPr>
          <p:cNvPr id="3" name="图片 2">
            <a:extLst>
              <a:ext uri="{FF2B5EF4-FFF2-40B4-BE49-F238E27FC236}">
                <a16:creationId xmlns="" xmlns:a16="http://schemas.microsoft.com/office/drawing/2014/main" id="{FDFD0CCE-9AF3-4392-88B5-E28B9791C1F1}"/>
              </a:ext>
            </a:extLst>
          </p:cNvPr>
          <p:cNvPicPr>
            <a:picLocks noChangeAspect="1"/>
          </p:cNvPicPr>
          <p:nvPr/>
        </p:nvPicPr>
        <p:blipFill>
          <a:blip r:embed="rId3"/>
          <a:stretch>
            <a:fillRect/>
          </a:stretch>
        </p:blipFill>
        <p:spPr>
          <a:xfrm>
            <a:off x="801194" y="1799233"/>
            <a:ext cx="4438650" cy="3228975"/>
          </a:xfrm>
          <a:prstGeom prst="rect">
            <a:avLst/>
          </a:prstGeom>
          <a:effectLst>
            <a:glow rad="139700">
              <a:schemeClr val="accent3">
                <a:satMod val="175000"/>
                <a:alpha val="40000"/>
              </a:schemeClr>
            </a:glow>
          </a:effectLst>
        </p:spPr>
      </p:pic>
      <p:pic>
        <p:nvPicPr>
          <p:cNvPr id="10" name="图片 9">
            <a:extLst>
              <a:ext uri="{FF2B5EF4-FFF2-40B4-BE49-F238E27FC236}">
                <a16:creationId xmlns="" xmlns:a16="http://schemas.microsoft.com/office/drawing/2014/main" id="{4A7C4BDF-A377-4403-ACE4-B82CCE142956}"/>
              </a:ext>
            </a:extLst>
          </p:cNvPr>
          <p:cNvPicPr>
            <a:picLocks noChangeAspect="1"/>
          </p:cNvPicPr>
          <p:nvPr/>
        </p:nvPicPr>
        <p:blipFill>
          <a:blip r:embed="rId4"/>
          <a:stretch>
            <a:fillRect/>
          </a:stretch>
        </p:blipFill>
        <p:spPr>
          <a:xfrm>
            <a:off x="5508104" y="1814655"/>
            <a:ext cx="3256592" cy="3213553"/>
          </a:xfrm>
          <a:prstGeom prst="rect">
            <a:avLst/>
          </a:prstGeom>
        </p:spPr>
      </p:pic>
    </p:spTree>
    <p:extLst>
      <p:ext uri="{BB962C8B-B14F-4D97-AF65-F5344CB8AC3E}">
        <p14:creationId xmlns:p14="http://schemas.microsoft.com/office/powerpoint/2010/main" val="1046303576"/>
      </p:ext>
    </p:extLst>
  </p:cSld>
  <p:clrMapOvr>
    <a:masterClrMapping/>
  </p:clrMapOvr>
  <mc:AlternateContent xmlns:mc="http://schemas.openxmlformats.org/markup-compatibility/2006" xmlns:p14="http://schemas.microsoft.com/office/powerpoint/2010/main">
    <mc:Choice Requires="p14">
      <p:transition spd="slow" p14:dur="1400" advTm="1712">
        <p14:doors dir="vert"/>
      </p:transition>
    </mc:Choice>
    <mc:Fallback xmlns="">
      <p:transition spd="slow" advTm="171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Create images for data.py</a:t>
            </a: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Assign Training Set Cases</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accent2">
                    <a:lumMod val="60000"/>
                    <a:lumOff val="40000"/>
                  </a:schemeClr>
                </a:solidFill>
                <a:latin typeface="微软雅黑" panose="020B0503020204020204" pitchFamily="34" charset="-122"/>
                <a:ea typeface="微软雅黑" panose="020B0503020204020204" pitchFamily="34" charset="-122"/>
              </a:rPr>
              <a:t>6-2-2</a:t>
            </a:r>
            <a:r>
              <a:rPr lang="zh-CN" altLang="en-US" sz="1600" b="1" dirty="0">
                <a:solidFill>
                  <a:schemeClr val="accent2">
                    <a:lumMod val="60000"/>
                    <a:lumOff val="40000"/>
                  </a:schemeClr>
                </a:solidFill>
                <a:latin typeface="微软雅黑" panose="020B0503020204020204" pitchFamily="34" charset="-122"/>
                <a:ea typeface="微软雅黑" panose="020B0503020204020204" pitchFamily="34" charset="-122"/>
              </a:rPr>
              <a:t>， </a:t>
            </a:r>
            <a:r>
              <a:rPr lang="en-US" altLang="zh-CN" sz="1600" b="1" dirty="0">
                <a:solidFill>
                  <a:schemeClr val="accent2">
                    <a:lumMod val="60000"/>
                    <a:lumOff val="40000"/>
                  </a:schemeClr>
                </a:solidFill>
                <a:latin typeface="微软雅黑" panose="020B0503020204020204" pitchFamily="34" charset="-122"/>
                <a:ea typeface="微软雅黑" panose="020B0503020204020204" pitchFamily="34" charset="-122"/>
              </a:rPr>
              <a:t>enlarge 20-10-10</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 xmlns:a16="http://schemas.microsoft.com/office/drawing/2014/main" id="{5C69DB5A-26F2-433B-832B-88AEF568E0BB}"/>
              </a:ext>
            </a:extLst>
          </p:cNvPr>
          <p:cNvPicPr>
            <a:picLocks noChangeAspect="1"/>
          </p:cNvPicPr>
          <p:nvPr/>
        </p:nvPicPr>
        <p:blipFill>
          <a:blip r:embed="rId3"/>
          <a:stretch>
            <a:fillRect/>
          </a:stretch>
        </p:blipFill>
        <p:spPr>
          <a:xfrm>
            <a:off x="899592" y="2003982"/>
            <a:ext cx="4395788" cy="198120"/>
          </a:xfrm>
          <a:prstGeom prst="rect">
            <a:avLst/>
          </a:prstGeom>
          <a:effectLst>
            <a:glow rad="139700">
              <a:schemeClr val="accent3">
                <a:satMod val="175000"/>
                <a:alpha val="40000"/>
              </a:schemeClr>
            </a:glow>
          </a:effectLst>
        </p:spPr>
      </p:pic>
      <p:pic>
        <p:nvPicPr>
          <p:cNvPr id="17" name="图片 16">
            <a:extLst>
              <a:ext uri="{FF2B5EF4-FFF2-40B4-BE49-F238E27FC236}">
                <a16:creationId xmlns="" xmlns:a16="http://schemas.microsoft.com/office/drawing/2014/main" id="{1BE6ACBE-DC77-4D49-A2D9-535124EF8AFA}"/>
              </a:ext>
            </a:extLst>
          </p:cNvPr>
          <p:cNvPicPr>
            <a:picLocks noChangeAspect="1"/>
          </p:cNvPicPr>
          <p:nvPr/>
        </p:nvPicPr>
        <p:blipFill>
          <a:blip r:embed="rId4"/>
          <a:stretch>
            <a:fillRect/>
          </a:stretch>
        </p:blipFill>
        <p:spPr>
          <a:xfrm>
            <a:off x="899592" y="1714246"/>
            <a:ext cx="4123373" cy="198120"/>
          </a:xfrm>
          <a:prstGeom prst="rect">
            <a:avLst/>
          </a:prstGeom>
          <a:effectLst>
            <a:glow rad="101600">
              <a:schemeClr val="accent3">
                <a:satMod val="175000"/>
                <a:alpha val="40000"/>
              </a:schemeClr>
            </a:glow>
          </a:effectLst>
        </p:spPr>
      </p:pic>
      <p:pic>
        <p:nvPicPr>
          <p:cNvPr id="26" name="Picture 2">
            <a:extLst>
              <a:ext uri="{FF2B5EF4-FFF2-40B4-BE49-F238E27FC236}">
                <a16:creationId xmlns="" xmlns:a16="http://schemas.microsoft.com/office/drawing/2014/main" id="{44261D39-EDDA-449D-B774-A5796658C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752"/>
          <a:stretch/>
        </p:blipFill>
        <p:spPr bwMode="auto">
          <a:xfrm>
            <a:off x="791580" y="3274598"/>
            <a:ext cx="7988063" cy="1512168"/>
          </a:xfrm>
          <a:prstGeom prst="rect">
            <a:avLst/>
          </a:prstGeom>
          <a:noFill/>
          <a:ln>
            <a:noFill/>
          </a:ln>
          <a:effectLst>
            <a:glow rad="101600">
              <a:schemeClr val="accent3">
                <a:satMod val="175000"/>
                <a:alpha val="40000"/>
              </a:schemeClr>
            </a:glow>
            <a:innerShdw blurRad="63500" dist="50800" dir="13500000">
              <a:prstClr val="black">
                <a:alpha val="50000"/>
              </a:prstClr>
            </a:inn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 xmlns:a16="http://schemas.microsoft.com/office/drawing/2014/main" id="{FBC33F1F-F85E-4DB1-8E18-F76B92E5ABCB}"/>
              </a:ext>
            </a:extLst>
          </p:cNvPr>
          <p:cNvPicPr>
            <a:picLocks noChangeAspect="1"/>
          </p:cNvPicPr>
          <p:nvPr/>
        </p:nvPicPr>
        <p:blipFill>
          <a:blip r:embed="rId6"/>
          <a:stretch>
            <a:fillRect/>
          </a:stretch>
        </p:blipFill>
        <p:spPr>
          <a:xfrm>
            <a:off x="5410112" y="1374086"/>
            <a:ext cx="3209925" cy="1562100"/>
          </a:xfrm>
          <a:prstGeom prst="rect">
            <a:avLst/>
          </a:prstGeom>
        </p:spPr>
      </p:pic>
    </p:spTree>
    <p:extLst>
      <p:ext uri="{BB962C8B-B14F-4D97-AF65-F5344CB8AC3E}">
        <p14:creationId xmlns:p14="http://schemas.microsoft.com/office/powerpoint/2010/main" val="2125209169"/>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Introduction</a:t>
            </a:r>
          </a:p>
          <a:p>
            <a:pPr>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Data Labeling</a:t>
            </a:r>
          </a:p>
          <a:p>
            <a:pPr>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Model Training and Testing</a:t>
            </a:r>
          </a:p>
          <a:p>
            <a:pPr>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Enlarge the Dataset and Train the Final Model</a:t>
            </a:r>
          </a:p>
          <a:p>
            <a:pPr>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Result Analysis and Conclusion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48409465"/>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Get </a:t>
            </a:r>
            <a:r>
              <a:rPr lang="en-US" altLang="zh-CN" sz="1600" b="1" dirty="0" err="1">
                <a:solidFill>
                  <a:schemeClr val="bg1"/>
                </a:solidFill>
                <a:latin typeface="微软雅黑" panose="020B0503020204020204" pitchFamily="34" charset="-122"/>
                <a:ea typeface="微软雅黑" panose="020B0503020204020204" pitchFamily="34" charset="-122"/>
              </a:rPr>
              <a:t>npy</a:t>
            </a:r>
            <a:r>
              <a:rPr lang="en-US" altLang="zh-CN" sz="1600" b="1" dirty="0">
                <a:solidFill>
                  <a:schemeClr val="bg1"/>
                </a:solidFill>
                <a:latin typeface="微软雅黑" panose="020B0503020204020204" pitchFamily="34" charset="-122"/>
                <a:ea typeface="微软雅黑" panose="020B0503020204020204" pitchFamily="34" charset="-122"/>
              </a:rPr>
              <a:t> files by running data.py</a:t>
            </a: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Data preparation</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 xmlns:a16="http://schemas.microsoft.com/office/drawing/2014/main" id="{7988CE96-E554-4DE7-8274-7C4397C955DB}"/>
              </a:ext>
            </a:extLst>
          </p:cNvPr>
          <p:cNvPicPr>
            <a:picLocks noChangeAspect="1"/>
          </p:cNvPicPr>
          <p:nvPr/>
        </p:nvPicPr>
        <p:blipFill>
          <a:blip r:embed="rId3"/>
          <a:stretch>
            <a:fillRect/>
          </a:stretch>
        </p:blipFill>
        <p:spPr>
          <a:xfrm>
            <a:off x="791580" y="2139702"/>
            <a:ext cx="4338718" cy="2423297"/>
          </a:xfrm>
          <a:prstGeom prst="rect">
            <a:avLst/>
          </a:prstGeom>
          <a:effectLst>
            <a:glow rad="228600">
              <a:schemeClr val="accent3">
                <a:satMod val="175000"/>
                <a:alpha val="40000"/>
              </a:schemeClr>
            </a:glow>
          </a:effectLst>
        </p:spPr>
      </p:pic>
      <p:pic>
        <p:nvPicPr>
          <p:cNvPr id="5" name="图片 4">
            <a:extLst>
              <a:ext uri="{FF2B5EF4-FFF2-40B4-BE49-F238E27FC236}">
                <a16:creationId xmlns="" xmlns:a16="http://schemas.microsoft.com/office/drawing/2014/main" id="{C6E48F2A-2A17-40BE-A14C-F6BDE37158BF}"/>
              </a:ext>
            </a:extLst>
          </p:cNvPr>
          <p:cNvPicPr>
            <a:picLocks noChangeAspect="1"/>
          </p:cNvPicPr>
          <p:nvPr/>
        </p:nvPicPr>
        <p:blipFill>
          <a:blip r:embed="rId4"/>
          <a:stretch>
            <a:fillRect/>
          </a:stretch>
        </p:blipFill>
        <p:spPr>
          <a:xfrm>
            <a:off x="5515769" y="1430755"/>
            <a:ext cx="2813695" cy="1949109"/>
          </a:xfrm>
          <a:prstGeom prst="rect">
            <a:avLst/>
          </a:prstGeom>
          <a:effectLst>
            <a:glow rad="139700">
              <a:schemeClr val="accent3">
                <a:satMod val="175000"/>
                <a:alpha val="40000"/>
              </a:schemeClr>
            </a:glow>
          </a:effectLst>
        </p:spPr>
      </p:pic>
      <p:pic>
        <p:nvPicPr>
          <p:cNvPr id="6" name="图片 5">
            <a:extLst>
              <a:ext uri="{FF2B5EF4-FFF2-40B4-BE49-F238E27FC236}">
                <a16:creationId xmlns="" xmlns:a16="http://schemas.microsoft.com/office/drawing/2014/main" id="{06EEA221-A62E-4A48-95C2-76982085F4FD}"/>
              </a:ext>
            </a:extLst>
          </p:cNvPr>
          <p:cNvPicPr>
            <a:picLocks noChangeAspect="1"/>
          </p:cNvPicPr>
          <p:nvPr/>
        </p:nvPicPr>
        <p:blipFill>
          <a:blip r:embed="rId5"/>
          <a:stretch>
            <a:fillRect/>
          </a:stretch>
        </p:blipFill>
        <p:spPr>
          <a:xfrm>
            <a:off x="5932497" y="3497351"/>
            <a:ext cx="1725879" cy="1283987"/>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150475541"/>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椭圆 42"/>
          <p:cNvSpPr/>
          <p:nvPr/>
        </p:nvSpPr>
        <p:spPr>
          <a:xfrm>
            <a:off x="971600" y="942036"/>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4" name="椭圆 43"/>
          <p:cNvSpPr/>
          <p:nvPr/>
        </p:nvSpPr>
        <p:spPr>
          <a:xfrm>
            <a:off x="1187594" y="1277465"/>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椭圆 45"/>
          <p:cNvSpPr/>
          <p:nvPr/>
        </p:nvSpPr>
        <p:spPr>
          <a:xfrm>
            <a:off x="1329750" y="1419622"/>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4</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sp>
        <p:nvSpPr>
          <p:cNvPr id="47" name="TextBox 5"/>
          <p:cNvSpPr txBox="1"/>
          <p:nvPr/>
        </p:nvSpPr>
        <p:spPr>
          <a:xfrm>
            <a:off x="4355976" y="2057162"/>
            <a:ext cx="4412170" cy="830997"/>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nSpc>
                <a:spcPct val="200000"/>
              </a:lnSpc>
            </a:pPr>
            <a:r>
              <a:rPr lang="en-US" altLang="zh-CN" sz="2400" b="1" dirty="0">
                <a:latin typeface="微软雅黑" panose="020B0503020204020204" pitchFamily="34" charset="-122"/>
                <a:ea typeface="微软雅黑" panose="020B0503020204020204" pitchFamily="34" charset="-122"/>
              </a:rPr>
              <a:t>Model Training and Testing</a:t>
            </a:r>
          </a:p>
        </p:txBody>
      </p:sp>
    </p:spTree>
    <p:extLst>
      <p:ext uri="{BB962C8B-B14F-4D97-AF65-F5344CB8AC3E}">
        <p14:creationId xmlns:p14="http://schemas.microsoft.com/office/powerpoint/2010/main" val="2257715273"/>
      </p:ext>
    </p:extLst>
  </p:cSld>
  <p:clrMapOvr>
    <a:masterClrMapping/>
  </p:clrMapOvr>
  <p:transition xmlns:p14="http://schemas.microsoft.com/office/powerpoint/2010/main" spd="slow" advTm="651">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Prepare </a:t>
            </a:r>
            <a:r>
              <a:rPr lang="en-US" altLang="zh-CN" sz="1600" b="1" dirty="0" err="1">
                <a:solidFill>
                  <a:schemeClr val="bg1"/>
                </a:solidFill>
                <a:latin typeface="微软雅黑" panose="020B0503020204020204" pitchFamily="34" charset="-122"/>
                <a:ea typeface="微软雅黑" panose="020B0503020204020204" pitchFamily="34" charset="-122"/>
              </a:rPr>
              <a:t>Colab</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Mount </a:t>
            </a:r>
            <a:r>
              <a:rPr lang="en-US" altLang="zh-CN" sz="1600" b="1" dirty="0">
                <a:solidFill>
                  <a:schemeClr val="bg1"/>
                </a:solidFill>
                <a:latin typeface="微软雅黑" panose="020B0503020204020204" pitchFamily="34" charset="-122"/>
                <a:ea typeface="微软雅黑" panose="020B0503020204020204" pitchFamily="34" charset="-122"/>
              </a:rPr>
              <a:t>google drive, change to working </a:t>
            </a:r>
            <a:r>
              <a:rPr lang="en-US" altLang="zh-CN" sz="1600" b="1" dirty="0" smtClean="0">
                <a:solidFill>
                  <a:schemeClr val="bg1"/>
                </a:solidFill>
                <a:latin typeface="微软雅黑" panose="020B0503020204020204" pitchFamily="34" charset="-122"/>
                <a:ea typeface="微软雅黑" panose="020B0503020204020204" pitchFamily="34" charset="-122"/>
              </a:rPr>
              <a:t>directory</a:t>
            </a: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 xmlns:a16="http://schemas.microsoft.com/office/drawing/2014/main" id="{F1A4BCD2-6894-4776-B804-2F04060B38A3}"/>
              </a:ext>
            </a:extLst>
          </p:cNvPr>
          <p:cNvPicPr>
            <a:picLocks noChangeAspect="1"/>
          </p:cNvPicPr>
          <p:nvPr/>
        </p:nvPicPr>
        <p:blipFill>
          <a:blip r:embed="rId3"/>
          <a:stretch>
            <a:fillRect/>
          </a:stretch>
        </p:blipFill>
        <p:spPr>
          <a:xfrm>
            <a:off x="896525" y="2211710"/>
            <a:ext cx="7210425" cy="1714500"/>
          </a:xfrm>
          <a:prstGeom prst="rect">
            <a:avLst/>
          </a:prstGeom>
          <a:effectLst>
            <a:glow rad="139700">
              <a:schemeClr val="accent3">
                <a:satMod val="175000"/>
                <a:alpha val="40000"/>
              </a:schemeClr>
            </a:glow>
          </a:effectLst>
        </p:spPr>
      </p:pic>
      <p:pic>
        <p:nvPicPr>
          <p:cNvPr id="4" name="图片 3">
            <a:extLst>
              <a:ext uri="{FF2B5EF4-FFF2-40B4-BE49-F238E27FC236}">
                <a16:creationId xmlns="" xmlns:a16="http://schemas.microsoft.com/office/drawing/2014/main" id="{46E70277-2967-4306-85EA-4D2EF600BAC4}"/>
              </a:ext>
            </a:extLst>
          </p:cNvPr>
          <p:cNvPicPr>
            <a:picLocks noChangeAspect="1"/>
          </p:cNvPicPr>
          <p:nvPr/>
        </p:nvPicPr>
        <p:blipFill>
          <a:blip r:embed="rId4"/>
          <a:stretch>
            <a:fillRect/>
          </a:stretch>
        </p:blipFill>
        <p:spPr>
          <a:xfrm>
            <a:off x="896525" y="4138344"/>
            <a:ext cx="2085975" cy="409575"/>
          </a:xfrm>
          <a:prstGeom prst="rect">
            <a:avLst/>
          </a:prstGeom>
          <a:effectLst>
            <a:glow rad="139700">
              <a:schemeClr val="accent3">
                <a:satMod val="175000"/>
                <a:alpha val="40000"/>
              </a:schemeClr>
            </a:glow>
          </a:effectLst>
        </p:spPr>
      </p:pic>
      <p:pic>
        <p:nvPicPr>
          <p:cNvPr id="12" name="图片 11">
            <a:extLst>
              <a:ext uri="{FF2B5EF4-FFF2-40B4-BE49-F238E27FC236}">
                <a16:creationId xmlns="" xmlns:a16="http://schemas.microsoft.com/office/drawing/2014/main" id="{6AAB5638-3CA3-4481-A61C-3900526EC40C}"/>
              </a:ext>
            </a:extLst>
          </p:cNvPr>
          <p:cNvPicPr>
            <a:picLocks noChangeAspect="1"/>
          </p:cNvPicPr>
          <p:nvPr/>
        </p:nvPicPr>
        <p:blipFill>
          <a:blip r:embed="rId5"/>
          <a:stretch>
            <a:fillRect/>
          </a:stretch>
        </p:blipFill>
        <p:spPr>
          <a:xfrm>
            <a:off x="3635883" y="4190731"/>
            <a:ext cx="1800225" cy="304800"/>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3690740490"/>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Prepare </a:t>
            </a:r>
            <a:r>
              <a:rPr lang="en-US" altLang="zh-CN" sz="1600" b="1" dirty="0" err="1">
                <a:solidFill>
                  <a:schemeClr val="bg1"/>
                </a:solidFill>
                <a:latin typeface="微软雅黑" panose="020B0503020204020204" pitchFamily="34" charset="-122"/>
                <a:ea typeface="微软雅黑" panose="020B0503020204020204" pitchFamily="34" charset="-122"/>
              </a:rPr>
              <a:t>Colab</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Upload </a:t>
            </a:r>
            <a:r>
              <a:rPr lang="en-US" altLang="zh-CN" sz="1600" b="1" dirty="0" err="1">
                <a:solidFill>
                  <a:schemeClr val="bg1"/>
                </a:solidFill>
                <a:latin typeface="微软雅黑" panose="020B0503020204020204" pitchFamily="34" charset="-122"/>
                <a:ea typeface="微软雅黑" panose="020B0503020204020204" pitchFamily="34" charset="-122"/>
              </a:rPr>
              <a:t>npy</a:t>
            </a:r>
            <a:r>
              <a:rPr lang="en-US" altLang="zh-CN" sz="1600" b="1" dirty="0">
                <a:solidFill>
                  <a:schemeClr val="bg1"/>
                </a:solidFill>
                <a:latin typeface="微软雅黑" panose="020B0503020204020204" pitchFamily="34" charset="-122"/>
                <a:ea typeface="微软雅黑" panose="020B0503020204020204" pitchFamily="34" charset="-122"/>
              </a:rPr>
              <a:t> files, data.py, and Unet_1024.py to google drive</a:t>
            </a: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 xmlns:a16="http://schemas.microsoft.com/office/drawing/2014/main" id="{337AF0DC-3ACB-4A40-90F9-E3CFCDC2434F}"/>
              </a:ext>
            </a:extLst>
          </p:cNvPr>
          <p:cNvPicPr>
            <a:picLocks noChangeAspect="1"/>
          </p:cNvPicPr>
          <p:nvPr/>
        </p:nvPicPr>
        <p:blipFill rotWithShape="1">
          <a:blip r:embed="rId3"/>
          <a:srcRect b="17999"/>
          <a:stretch/>
        </p:blipFill>
        <p:spPr>
          <a:xfrm>
            <a:off x="6270463" y="2059553"/>
            <a:ext cx="2075681" cy="2749091"/>
          </a:xfrm>
          <a:prstGeom prst="rect">
            <a:avLst/>
          </a:prstGeom>
          <a:effectLst>
            <a:glow rad="139700">
              <a:schemeClr val="accent3">
                <a:satMod val="175000"/>
                <a:alpha val="40000"/>
              </a:schemeClr>
            </a:glow>
          </a:effec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145712"/>
            <a:ext cx="4898275" cy="2576772"/>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190625"/>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Modify code and run</a:t>
            </a:r>
            <a:r>
              <a:rPr lang="en-US" altLang="zh-CN" sz="16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Load Data               </a:t>
            </a: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46945"/>
            <a:ext cx="4552950" cy="590550"/>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787774"/>
            <a:ext cx="4154066" cy="213151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52120" y="2931790"/>
            <a:ext cx="3024336" cy="2031325"/>
          </a:xfrm>
          <a:prstGeom prst="rect">
            <a:avLst/>
          </a:prstGeom>
          <a:noFill/>
        </p:spPr>
        <p:txBody>
          <a:bodyPr wrap="square" rtlCol="0">
            <a:spAutoFit/>
          </a:bodyPr>
          <a:lstStyle/>
          <a:p>
            <a:r>
              <a:rPr lang="en-US" b="1" dirty="0">
                <a:solidFill>
                  <a:schemeClr val="bg1"/>
                </a:solidFill>
              </a:rPr>
              <a:t>Training is an optimization.</a:t>
            </a:r>
          </a:p>
          <a:p>
            <a:r>
              <a:rPr lang="en-US" b="1" dirty="0">
                <a:solidFill>
                  <a:schemeClr val="bg1"/>
                </a:solidFill>
              </a:rPr>
              <a:t>The architecture used in this code is </a:t>
            </a:r>
            <a:r>
              <a:rPr lang="en-US" b="1" dirty="0" err="1" smtClean="0">
                <a:solidFill>
                  <a:schemeClr val="bg1"/>
                </a:solidFill>
              </a:rPr>
              <a:t>keras</a:t>
            </a:r>
            <a:r>
              <a:rPr lang="en-US" b="1" dirty="0" smtClean="0">
                <a:solidFill>
                  <a:schemeClr val="bg1"/>
                </a:solidFill>
              </a:rPr>
              <a:t>.</a:t>
            </a:r>
            <a:endParaRPr lang="en-US" b="1" dirty="0">
              <a:solidFill>
                <a:schemeClr val="bg1"/>
              </a:solidFill>
            </a:endParaRPr>
          </a:p>
          <a:p>
            <a:r>
              <a:rPr lang="en-US" b="1" dirty="0">
                <a:solidFill>
                  <a:schemeClr val="bg1"/>
                </a:solidFill>
              </a:rPr>
              <a:t>Now </a:t>
            </a:r>
            <a:r>
              <a:rPr lang="en-US" b="1" dirty="0" err="1">
                <a:solidFill>
                  <a:schemeClr val="bg1"/>
                </a:solidFill>
              </a:rPr>
              <a:t>tensorflow</a:t>
            </a:r>
            <a:r>
              <a:rPr lang="en-US" b="1" dirty="0">
                <a:solidFill>
                  <a:schemeClr val="bg1"/>
                </a:solidFill>
              </a:rPr>
              <a:t> contains the </a:t>
            </a:r>
            <a:r>
              <a:rPr lang="en-US" b="1" dirty="0" err="1">
                <a:solidFill>
                  <a:schemeClr val="bg1"/>
                </a:solidFill>
              </a:rPr>
              <a:t>keras</a:t>
            </a:r>
            <a:r>
              <a:rPr lang="en-US" b="1" dirty="0">
                <a:solidFill>
                  <a:schemeClr val="bg1"/>
                </a:solidFill>
              </a:rPr>
              <a:t> architecture</a:t>
            </a:r>
            <a:r>
              <a:rPr lang="en-US" b="1" dirty="0" smtClean="0">
                <a:solidFill>
                  <a:schemeClr val="bg1"/>
                </a:solidFill>
              </a:rPr>
              <a:t>.</a:t>
            </a:r>
          </a:p>
          <a:p>
            <a:r>
              <a:rPr lang="en-US" b="1" dirty="0" err="1" smtClean="0">
                <a:solidFill>
                  <a:schemeClr val="bg1"/>
                </a:solidFill>
              </a:rPr>
              <a:t>Img_rows</a:t>
            </a:r>
            <a:r>
              <a:rPr lang="en-US" b="1" dirty="0" smtClean="0">
                <a:solidFill>
                  <a:schemeClr val="bg1"/>
                </a:solidFill>
              </a:rPr>
              <a:t> </a:t>
            </a:r>
            <a:r>
              <a:rPr lang="en-US" b="1" dirty="0" err="1" smtClean="0">
                <a:solidFill>
                  <a:schemeClr val="bg1"/>
                </a:solidFill>
              </a:rPr>
              <a:t>Img_cols</a:t>
            </a:r>
            <a:r>
              <a:rPr lang="en-US" b="1" dirty="0" smtClean="0">
                <a:solidFill>
                  <a:schemeClr val="bg1"/>
                </a:solidFill>
              </a:rPr>
              <a:t> size of the image.</a:t>
            </a:r>
            <a:endParaRPr lang="en-US" b="1" dirty="0">
              <a:solidFill>
                <a:schemeClr val="bg1"/>
              </a:solidFill>
            </a:endParaRPr>
          </a:p>
        </p:txBody>
      </p:sp>
    </p:spTree>
    <p:extLst>
      <p:ext uri="{BB962C8B-B14F-4D97-AF65-F5344CB8AC3E}">
        <p14:creationId xmlns:p14="http://schemas.microsoft.com/office/powerpoint/2010/main" val="1549246747"/>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Modify </a:t>
            </a:r>
            <a:r>
              <a:rPr lang="en-US" altLang="zh-CN" sz="1600" b="1" dirty="0" smtClean="0">
                <a:solidFill>
                  <a:schemeClr val="bg1"/>
                </a:solidFill>
                <a:latin typeface="微软雅黑" panose="020B0503020204020204" pitchFamily="34" charset="-122"/>
                <a:ea typeface="微软雅黑" panose="020B0503020204020204" pitchFamily="34" charset="-122"/>
              </a:rPr>
              <a:t>code</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Dice function and </a:t>
            </a:r>
            <a:r>
              <a:rPr lang="en-US" altLang="zh-CN" sz="1600" b="1" dirty="0" err="1" smtClean="0">
                <a:solidFill>
                  <a:schemeClr val="bg1"/>
                </a:solidFill>
                <a:latin typeface="微软雅黑" panose="020B0503020204020204" pitchFamily="34" charset="-122"/>
                <a:ea typeface="微软雅黑" panose="020B0503020204020204" pitchFamily="34" charset="-122"/>
              </a:rPr>
              <a:t>Unet</a:t>
            </a:r>
            <a:r>
              <a:rPr lang="en-US" altLang="zh-CN" sz="1600" b="1" dirty="0" smtClean="0">
                <a:solidFill>
                  <a:schemeClr val="bg1"/>
                </a:solidFill>
                <a:latin typeface="微软雅黑" panose="020B0503020204020204" pitchFamily="34" charset="-122"/>
                <a:ea typeface="微软雅黑" panose="020B0503020204020204" pitchFamily="34" charset="-122"/>
              </a:rPr>
              <a:t> network.</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Image process and prediction.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80" y="2643758"/>
            <a:ext cx="3482922" cy="208364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019" y="2643758"/>
            <a:ext cx="3986007" cy="208364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561839"/>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Modify </a:t>
            </a:r>
            <a:r>
              <a:rPr lang="en-US" altLang="zh-CN" sz="1600" b="1" dirty="0" smtClean="0">
                <a:solidFill>
                  <a:schemeClr val="bg1"/>
                </a:solidFill>
                <a:latin typeface="微软雅黑" panose="020B0503020204020204" pitchFamily="34" charset="-122"/>
                <a:ea typeface="微软雅黑" panose="020B0503020204020204" pitchFamily="34" charset="-122"/>
              </a:rPr>
              <a:t>code</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Dice function and </a:t>
            </a:r>
            <a:r>
              <a:rPr lang="en-US" altLang="zh-CN" sz="1600" b="1" dirty="0" err="1" smtClean="0">
                <a:solidFill>
                  <a:schemeClr val="bg1"/>
                </a:solidFill>
                <a:latin typeface="微软雅黑" panose="020B0503020204020204" pitchFamily="34" charset="-122"/>
                <a:ea typeface="微软雅黑" panose="020B0503020204020204" pitchFamily="34" charset="-122"/>
              </a:rPr>
              <a:t>Unet</a:t>
            </a:r>
            <a:r>
              <a:rPr lang="en-US" altLang="zh-CN" sz="1600" b="1" dirty="0" smtClean="0">
                <a:solidFill>
                  <a:schemeClr val="bg1"/>
                </a:solidFill>
                <a:latin typeface="微软雅黑" panose="020B0503020204020204" pitchFamily="34" charset="-122"/>
                <a:ea typeface="微软雅黑" panose="020B0503020204020204" pitchFamily="34" charset="-122"/>
              </a:rPr>
              <a:t> network.</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Image process and prediction.(</a:t>
            </a:r>
            <a:r>
              <a:rPr lang="en-US" altLang="zh-CN" sz="1600" b="1" dirty="0" err="1" smtClean="0">
                <a:solidFill>
                  <a:schemeClr val="bg1"/>
                </a:solidFill>
                <a:latin typeface="微软雅黑" panose="020B0503020204020204" pitchFamily="34" charset="-122"/>
                <a:ea typeface="微软雅黑" panose="020B0503020204020204" pitchFamily="34" charset="-122"/>
              </a:rPr>
              <a:t>load_train_data</a:t>
            </a:r>
            <a:r>
              <a:rPr lang="en-US" altLang="zh-CN" sz="1600" b="1" dirty="0" smtClean="0">
                <a:solidFill>
                  <a:schemeClr val="bg1"/>
                </a:solidFill>
                <a:latin typeface="微软雅黑" panose="020B0503020204020204" pitchFamily="34" charset="-122"/>
                <a:ea typeface="微软雅黑" panose="020B0503020204020204" pitchFamily="34" charset="-122"/>
              </a:rPr>
              <a:t>  change as parameter)</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80" y="2643758"/>
            <a:ext cx="3482922" cy="208364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019" y="2643758"/>
            <a:ext cx="3986007" cy="208364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038706"/>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915566"/>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Modify </a:t>
            </a:r>
            <a:r>
              <a:rPr lang="en-US" altLang="zh-CN" sz="1600" b="1" dirty="0" smtClean="0">
                <a:solidFill>
                  <a:schemeClr val="bg1"/>
                </a:solidFill>
                <a:latin typeface="微软雅黑" panose="020B0503020204020204" pitchFamily="34" charset="-122"/>
                <a:ea typeface="微软雅黑" panose="020B0503020204020204" pitchFamily="34" charset="-122"/>
              </a:rPr>
              <a:t>code</a:t>
            </a: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Fitting model, we put the </a:t>
            </a:r>
            <a:r>
              <a:rPr lang="en-US" altLang="zh-CN" sz="1600" b="1" dirty="0" err="1" smtClean="0">
                <a:solidFill>
                  <a:schemeClr val="bg1"/>
                </a:solidFill>
                <a:latin typeface="微软雅黑" panose="020B0503020204020204" pitchFamily="34" charset="-122"/>
                <a:ea typeface="微软雅黑" panose="020B0503020204020204" pitchFamily="34" charset="-122"/>
              </a:rPr>
              <a:t>trainning</a:t>
            </a:r>
            <a:r>
              <a:rPr lang="en-US" altLang="zh-CN" sz="1600" b="1" dirty="0" smtClean="0">
                <a:solidFill>
                  <a:schemeClr val="bg1"/>
                </a:solidFill>
                <a:latin typeface="微软雅黑" panose="020B0503020204020204" pitchFamily="34" charset="-122"/>
                <a:ea typeface="微软雅黑" panose="020B0503020204020204" pitchFamily="34" charset="-122"/>
              </a:rPr>
              <a:t> set into the model with </a:t>
            </a:r>
            <a:r>
              <a:rPr lang="en-US" altLang="zh-CN" sz="1600" b="1" dirty="0" err="1" smtClean="0">
                <a:solidFill>
                  <a:schemeClr val="bg1"/>
                </a:solidFill>
                <a:latin typeface="微软雅黑" panose="020B0503020204020204" pitchFamily="34" charset="-122"/>
                <a:ea typeface="微软雅黑" panose="020B0503020204020204" pitchFamily="34" charset="-122"/>
              </a:rPr>
              <a:t>batch_size</a:t>
            </a:r>
            <a:r>
              <a:rPr lang="en-US" altLang="zh-CN" sz="1600" b="1" dirty="0" smtClean="0">
                <a:solidFill>
                  <a:schemeClr val="bg1"/>
                </a:solidFill>
                <a:latin typeface="微软雅黑" panose="020B0503020204020204" pitchFamily="34" charset="-122"/>
                <a:ea typeface="微软雅黑" panose="020B0503020204020204" pitchFamily="34" charset="-122"/>
              </a:rPr>
              <a:t> 4 ( </a:t>
            </a:r>
            <a:r>
              <a:rPr lang="en-US" altLang="zh-CN" sz="1600" b="1" dirty="0" err="1" smtClean="0">
                <a:solidFill>
                  <a:schemeClr val="bg1"/>
                </a:solidFill>
                <a:latin typeface="微软雅黑" panose="020B0503020204020204" pitchFamily="34" charset="-122"/>
                <a:ea typeface="微软雅黑" panose="020B0503020204020204" pitchFamily="34" charset="-122"/>
              </a:rPr>
              <a:t>Orginally</a:t>
            </a:r>
            <a:r>
              <a:rPr lang="en-US" altLang="zh-CN" sz="1600" b="1" dirty="0" smtClean="0">
                <a:solidFill>
                  <a:schemeClr val="bg1"/>
                </a:solidFill>
                <a:latin typeface="微软雅黑" panose="020B0503020204020204" pitchFamily="34" charset="-122"/>
                <a:ea typeface="微软雅黑" panose="020B0503020204020204" pitchFamily="34" charset="-122"/>
              </a:rPr>
              <a:t> set as 8 GPU</a:t>
            </a:r>
            <a:r>
              <a:rPr lang="zh-CN" altLang="en-US" sz="1600" b="1" dirty="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overload)</a:t>
            </a: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75606"/>
            <a:ext cx="6715125" cy="733425"/>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715766"/>
            <a:ext cx="6400800" cy="1219200"/>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5"/>
          <a:stretch>
            <a:fillRect/>
          </a:stretch>
        </p:blipFill>
        <p:spPr>
          <a:xfrm>
            <a:off x="755576" y="4083918"/>
            <a:ext cx="7812360" cy="913240"/>
          </a:xfrm>
          <a:prstGeom prst="rect">
            <a:avLst/>
          </a:prstGeom>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310310881"/>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smtClean="0">
                <a:solidFill>
                  <a:schemeClr val="bg1"/>
                </a:solidFill>
                <a:latin typeface="微软雅黑" panose="020B0503020204020204" pitchFamily="34" charset="-122"/>
                <a:ea typeface="微软雅黑" panose="020B0503020204020204" pitchFamily="34" charset="-122"/>
              </a:rPr>
              <a:t>Traning</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smtClean="0">
                <a:solidFill>
                  <a:schemeClr val="bg1"/>
                </a:solidFill>
                <a:latin typeface="微软雅黑" panose="020B0503020204020204" pitchFamily="34" charset="-122"/>
                <a:ea typeface="微软雅黑" panose="020B0503020204020204" pitchFamily="34" charset="-122"/>
              </a:rPr>
              <a:t>Loss: The overall loss value.</a:t>
            </a:r>
          </a:p>
          <a:p>
            <a:pPr marL="0" indent="0">
              <a:lnSpc>
                <a:spcPct val="100000"/>
              </a:lnSpc>
              <a:buNone/>
            </a:pPr>
            <a:r>
              <a:rPr lang="en-US" altLang="zh-CN" sz="1200" b="1" dirty="0" smtClean="0">
                <a:solidFill>
                  <a:schemeClr val="bg1"/>
                </a:solidFill>
                <a:latin typeface="微软雅黑" panose="020B0503020204020204" pitchFamily="34" charset="-122"/>
                <a:ea typeface="微软雅黑" panose="020B0503020204020204" pitchFamily="34" charset="-122"/>
              </a:rPr>
              <a:t>Similarity: The comparison of the similarity.  (Prediction)/(Reality) calculation.</a:t>
            </a:r>
          </a:p>
          <a:p>
            <a:pPr marL="0" indent="0">
              <a:lnSpc>
                <a:spcPct val="100000"/>
              </a:lnSpc>
              <a:buNone/>
            </a:pPr>
            <a:r>
              <a:rPr lang="en-US" altLang="zh-CN" sz="1200" b="1" dirty="0" err="1" smtClean="0">
                <a:solidFill>
                  <a:schemeClr val="bg1"/>
                </a:solidFill>
                <a:latin typeface="微软雅黑" panose="020B0503020204020204" pitchFamily="34" charset="-122"/>
                <a:ea typeface="微软雅黑" panose="020B0503020204020204" pitchFamily="34" charset="-122"/>
              </a:rPr>
              <a:t>Dice_coef</a:t>
            </a:r>
            <a:r>
              <a:rPr lang="en-US" altLang="zh-CN" sz="1200" b="1" dirty="0" smtClean="0">
                <a:solidFill>
                  <a:schemeClr val="bg1"/>
                </a:solidFill>
                <a:latin typeface="微软雅黑" panose="020B0503020204020204" pitchFamily="34" charset="-122"/>
                <a:ea typeface="微软雅黑" panose="020B0503020204020204" pitchFamily="34" charset="-122"/>
              </a:rPr>
              <a:t>:  the loss value 0.1415.</a:t>
            </a: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25" y="1769785"/>
            <a:ext cx="7654060" cy="2093923"/>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27438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smtClean="0">
                <a:solidFill>
                  <a:schemeClr val="bg1"/>
                </a:solidFill>
                <a:latin typeface="微软雅黑" panose="020B0503020204020204" pitchFamily="34" charset="-122"/>
                <a:ea typeface="微软雅黑" panose="020B0503020204020204" pitchFamily="34" charset="-122"/>
              </a:rPr>
              <a:t>Traning</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The </a:t>
            </a:r>
            <a:r>
              <a:rPr lang="en-US" altLang="zh-CN" sz="1600" b="1" dirty="0" err="1">
                <a:solidFill>
                  <a:schemeClr val="bg1"/>
                </a:solidFill>
                <a:latin typeface="微软雅黑" panose="020B0503020204020204" pitchFamily="34" charset="-122"/>
                <a:ea typeface="微软雅黑" panose="020B0503020204020204" pitchFamily="34" charset="-122"/>
              </a:rPr>
              <a:t>jaccard</a:t>
            </a:r>
            <a:r>
              <a:rPr lang="en-US" altLang="zh-CN" sz="1600" b="1" dirty="0">
                <a:solidFill>
                  <a:schemeClr val="bg1"/>
                </a:solidFill>
                <a:latin typeface="微软雅黑" panose="020B0503020204020204" pitchFamily="34" charset="-122"/>
                <a:ea typeface="微软雅黑" panose="020B0503020204020204" pitchFamily="34" charset="-122"/>
              </a:rPr>
              <a:t> index, also known as the </a:t>
            </a:r>
            <a:r>
              <a:rPr lang="en-US" altLang="zh-CN" sz="1600" b="1" dirty="0" err="1">
                <a:solidFill>
                  <a:schemeClr val="bg1"/>
                </a:solidFill>
                <a:latin typeface="微软雅黑" panose="020B0503020204020204" pitchFamily="34" charset="-122"/>
                <a:ea typeface="微软雅黑" panose="020B0503020204020204" pitchFamily="34" charset="-122"/>
              </a:rPr>
              <a:t>jaccard</a:t>
            </a:r>
            <a:r>
              <a:rPr lang="en-US" altLang="zh-CN" sz="1600" b="1" dirty="0">
                <a:solidFill>
                  <a:schemeClr val="bg1"/>
                </a:solidFill>
                <a:latin typeface="微软雅黑" panose="020B0503020204020204" pitchFamily="34" charset="-122"/>
                <a:ea typeface="微软雅黑" panose="020B0503020204020204" pitchFamily="34" charset="-122"/>
              </a:rPr>
              <a:t> similarity coefficient, is used to compare similarities and differences between finite sample sets. definition</a:t>
            </a:r>
            <a:r>
              <a:rPr lang="en-US" altLang="zh-CN" sz="16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Given </a:t>
            </a:r>
            <a:r>
              <a:rPr lang="en-US" altLang="zh-CN" sz="1600" b="1" dirty="0">
                <a:solidFill>
                  <a:schemeClr val="bg1"/>
                </a:solidFill>
                <a:latin typeface="微软雅黑" panose="020B0503020204020204" pitchFamily="34" charset="-122"/>
                <a:ea typeface="微软雅黑" panose="020B0503020204020204" pitchFamily="34" charset="-122"/>
              </a:rPr>
              <a:t>two sets A, the B </a:t>
            </a:r>
            <a:r>
              <a:rPr lang="en-US" altLang="zh-CN" sz="1600" b="1" dirty="0" err="1">
                <a:solidFill>
                  <a:schemeClr val="bg1"/>
                </a:solidFill>
                <a:latin typeface="微软雅黑" panose="020B0503020204020204" pitchFamily="34" charset="-122"/>
                <a:ea typeface="微软雅黑" panose="020B0503020204020204" pitchFamily="34" charset="-122"/>
              </a:rPr>
              <a:t>jaccard</a:t>
            </a:r>
            <a:r>
              <a:rPr lang="en-US" altLang="zh-CN" sz="1600" b="1" dirty="0">
                <a:solidFill>
                  <a:schemeClr val="bg1"/>
                </a:solidFill>
                <a:latin typeface="微软雅黑" panose="020B0503020204020204" pitchFamily="34" charset="-122"/>
                <a:ea typeface="微软雅黑" panose="020B0503020204020204" pitchFamily="34" charset="-122"/>
              </a:rPr>
              <a:t> coefficient is defined as the ratio of the size of the intersection of A and B to the size of the union. The larger the </a:t>
            </a:r>
            <a:r>
              <a:rPr lang="en-US" altLang="zh-CN" sz="1600" b="1" dirty="0" err="1">
                <a:solidFill>
                  <a:schemeClr val="bg1"/>
                </a:solidFill>
                <a:latin typeface="微软雅黑" panose="020B0503020204020204" pitchFamily="34" charset="-122"/>
                <a:ea typeface="微软雅黑" panose="020B0503020204020204" pitchFamily="34" charset="-122"/>
              </a:rPr>
              <a:t>jaccard</a:t>
            </a:r>
            <a:r>
              <a:rPr lang="en-US" altLang="zh-CN" sz="1600" b="1" dirty="0">
                <a:solidFill>
                  <a:schemeClr val="bg1"/>
                </a:solidFill>
                <a:latin typeface="微软雅黑" panose="020B0503020204020204" pitchFamily="34" charset="-122"/>
                <a:ea typeface="微软雅黑" panose="020B0503020204020204" pitchFamily="34" charset="-122"/>
              </a:rPr>
              <a:t> value, the higher the similarity</a:t>
            </a: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683" y="2355726"/>
            <a:ext cx="2880320" cy="625265"/>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104162344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1</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sp>
        <p:nvSpPr>
          <p:cNvPr id="45" name="TextBox 5"/>
          <p:cNvSpPr txBox="1"/>
          <p:nvPr/>
        </p:nvSpPr>
        <p:spPr>
          <a:xfrm>
            <a:off x="5370047" y="2057162"/>
            <a:ext cx="3101490" cy="64633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Introduction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1896889"/>
      </p:ext>
    </p:extLst>
  </p:cSld>
  <p:clrMapOvr>
    <a:masterClrMapping/>
  </p:clrMapOvr>
  <p:transition xmlns:p14="http://schemas.microsoft.com/office/powerpoint/2010/main" spd="slow" advTm="1783">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smtClean="0">
                <a:solidFill>
                  <a:schemeClr val="bg1"/>
                </a:solidFill>
                <a:latin typeface="微软雅黑" panose="020B0503020204020204" pitchFamily="34" charset="-122"/>
                <a:ea typeface="微软雅黑" panose="020B0503020204020204" pitchFamily="34" charset="-122"/>
              </a:rPr>
              <a:t>Traning</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There are </a:t>
            </a:r>
            <a:r>
              <a:rPr lang="en-US" altLang="zh-CN" sz="1600" b="1" dirty="0" smtClean="0">
                <a:solidFill>
                  <a:schemeClr val="bg1"/>
                </a:solidFill>
                <a:latin typeface="微软雅黑" panose="020B0503020204020204" pitchFamily="34" charset="-122"/>
                <a:ea typeface="微软雅黑" panose="020B0503020204020204" pitchFamily="34" charset="-122"/>
              </a:rPr>
              <a:t>Sensitivity </a:t>
            </a:r>
            <a:r>
              <a:rPr lang="en-US" altLang="zh-CN" sz="1600" b="1" dirty="0">
                <a:solidFill>
                  <a:schemeClr val="bg1"/>
                </a:solidFill>
                <a:latin typeface="微软雅黑" panose="020B0503020204020204" pitchFamily="34" charset="-122"/>
                <a:ea typeface="微软雅黑" panose="020B0503020204020204" pitchFamily="34" charset="-122"/>
              </a:rPr>
              <a:t>and Specificity in statistics, and Machine Learning (Pattern Recognition) has Precision and Recall. Their relationship is as follows:</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571750"/>
            <a:ext cx="5918398" cy="2234345"/>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853540"/>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smtClean="0">
                <a:solidFill>
                  <a:schemeClr val="bg1"/>
                </a:solidFill>
                <a:latin typeface="微软雅黑" panose="020B0503020204020204" pitchFamily="34" charset="-122"/>
                <a:ea typeface="微软雅黑" panose="020B0503020204020204" pitchFamily="34" charset="-122"/>
              </a:rPr>
              <a:t>Traning</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Common </a:t>
            </a:r>
            <a:r>
              <a:rPr lang="en-US" altLang="zh-CN" sz="1600" b="1" dirty="0">
                <a:solidFill>
                  <a:schemeClr val="bg1"/>
                </a:solidFill>
                <a:latin typeface="微软雅黑" panose="020B0503020204020204" pitchFamily="34" charset="-122"/>
                <a:ea typeface="微软雅黑" panose="020B0503020204020204" pitchFamily="34" charset="-122"/>
              </a:rPr>
              <a:t>expression of </a:t>
            </a:r>
            <a:r>
              <a:rPr lang="en-US" altLang="zh-CN" sz="1600" b="1" dirty="0" err="1">
                <a:solidFill>
                  <a:schemeClr val="bg1"/>
                </a:solidFill>
                <a:latin typeface="微软雅黑" panose="020B0503020204020204" pitchFamily="34" charset="-122"/>
                <a:ea typeface="微软雅黑" panose="020B0503020204020204" pitchFamily="34" charset="-122"/>
              </a:rPr>
              <a:t>Sørensen</a:t>
            </a:r>
            <a:r>
              <a:rPr lang="en-US" altLang="zh-CN" sz="1600" b="1" dirty="0">
                <a:solidFill>
                  <a:schemeClr val="bg1"/>
                </a:solidFill>
                <a:latin typeface="微软雅黑" panose="020B0503020204020204" pitchFamily="34" charset="-122"/>
                <a:ea typeface="微软雅黑" panose="020B0503020204020204" pitchFamily="34" charset="-122"/>
              </a:rPr>
              <a:t>–Dice coefficient:</a:t>
            </a: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QS is the Quotient of Similarity, </a:t>
            </a:r>
            <a:r>
              <a:rPr lang="en-US" altLang="zh-CN" sz="1200" b="1" dirty="0" smtClean="0">
                <a:solidFill>
                  <a:schemeClr val="bg1"/>
                </a:solidFill>
                <a:latin typeface="微软雅黑" panose="020B0503020204020204" pitchFamily="34" charset="-122"/>
                <a:ea typeface="微软雅黑" panose="020B0503020204020204" pitchFamily="34" charset="-122"/>
              </a:rPr>
              <a:t>the </a:t>
            </a:r>
            <a:r>
              <a:rPr lang="en-US" altLang="zh-CN" sz="1200" b="1" dirty="0">
                <a:solidFill>
                  <a:schemeClr val="bg1"/>
                </a:solidFill>
                <a:latin typeface="微软雅黑" panose="020B0503020204020204" pitchFamily="34" charset="-122"/>
                <a:ea typeface="微软雅黑" panose="020B0503020204020204" pitchFamily="34" charset="-122"/>
              </a:rPr>
              <a:t>value of the coefficient, which is only between 0 and 1. </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smtClean="0">
                <a:solidFill>
                  <a:schemeClr val="bg1"/>
                </a:solidFill>
                <a:latin typeface="微软雅黑" panose="020B0503020204020204" pitchFamily="34" charset="-122"/>
                <a:ea typeface="微软雅黑" panose="020B0503020204020204" pitchFamily="34" charset="-122"/>
              </a:rPr>
              <a:t>In </a:t>
            </a:r>
            <a:r>
              <a:rPr lang="en-US" altLang="zh-CN" sz="1200" b="1" dirty="0">
                <a:solidFill>
                  <a:schemeClr val="bg1"/>
                </a:solidFill>
                <a:latin typeface="微软雅黑" panose="020B0503020204020204" pitchFamily="34" charset="-122"/>
                <a:ea typeface="微软雅黑" panose="020B0503020204020204" pitchFamily="34" charset="-122"/>
              </a:rPr>
              <a:t>Image Segmentation, the mask split by the model is the total number of images selected, and the mask marked by the expert is the correct total. Corresponding to the formula, the total number of choices (TP+FP) and the correct total number (TP+FN) are X and Y respectively, and the intersection is TP. </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The higher the coefficient, the higher the similarity between the segmentation result and the standard answer, and the model is that it is more feasible to </a:t>
            </a:r>
            <a:r>
              <a:rPr lang="en-US" altLang="zh-CN" sz="1200" b="1" dirty="0" smtClean="0">
                <a:solidFill>
                  <a:schemeClr val="bg1"/>
                </a:solidFill>
                <a:latin typeface="微软雅黑" panose="020B0503020204020204" pitchFamily="34" charset="-122"/>
                <a:ea typeface="微软雅黑" panose="020B0503020204020204" pitchFamily="34" charset="-122"/>
              </a:rPr>
              <a:t>use.</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67694"/>
            <a:ext cx="4548828" cy="917411"/>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139678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smtClean="0">
                <a:solidFill>
                  <a:schemeClr val="bg1"/>
                </a:solidFill>
                <a:latin typeface="微软雅黑" panose="020B0503020204020204" pitchFamily="34" charset="-122"/>
                <a:ea typeface="微软雅黑" panose="020B0503020204020204" pitchFamily="34" charset="-122"/>
              </a:rPr>
              <a:t>Traning</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The evaluation for segmentation accuracy commonly hires DICE coefficient and similarity</a:t>
            </a:r>
            <a:r>
              <a:rPr lang="en-US" altLang="zh-CN" sz="12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r>
              <a:rPr lang="en-US" altLang="zh-CN" sz="1200" b="1" dirty="0" smtClean="0">
                <a:solidFill>
                  <a:schemeClr val="bg1"/>
                </a:solidFill>
                <a:latin typeface="微软雅黑" panose="020B0503020204020204" pitchFamily="34" charset="-122"/>
                <a:ea typeface="微软雅黑" panose="020B0503020204020204" pitchFamily="34" charset="-122"/>
              </a:rPr>
              <a:t>DICE_COEF </a:t>
            </a:r>
            <a:r>
              <a:rPr lang="en-US" altLang="zh-CN" sz="1200" b="1" dirty="0">
                <a:solidFill>
                  <a:schemeClr val="bg1"/>
                </a:solidFill>
                <a:latin typeface="微软雅黑" panose="020B0503020204020204" pitchFamily="34" charset="-122"/>
                <a:ea typeface="微软雅黑" panose="020B0503020204020204" pitchFamily="34" charset="-122"/>
              </a:rPr>
              <a:t>= (2 * sum(</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predict) + 0.00001) / </a:t>
            </a: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(sum(</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sum(predict) + 0.00001</a:t>
            </a: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SIM = sum(abs(</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predict)) / </a:t>
            </a: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(sum(abs(</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abs(predict)) - sum(abs(</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predict))</a:t>
            </a: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a:t>
            </a:r>
            <a:r>
              <a:rPr lang="en-US" altLang="zh-CN" sz="1200" b="1" dirty="0" err="1">
                <a:solidFill>
                  <a:schemeClr val="bg1"/>
                </a:solidFill>
                <a:latin typeface="微软雅黑" panose="020B0503020204020204" pitchFamily="34" charset="-122"/>
                <a:ea typeface="微软雅黑" panose="020B0503020204020204" pitchFamily="34" charset="-122"/>
              </a:rPr>
              <a:t>g_truth</a:t>
            </a:r>
            <a:r>
              <a:rPr lang="en-US" altLang="zh-CN" sz="1200" b="1" dirty="0">
                <a:solidFill>
                  <a:schemeClr val="bg1"/>
                </a:solidFill>
                <a:latin typeface="微软雅黑" panose="020B0503020204020204" pitchFamily="34" charset="-122"/>
                <a:ea typeface="微软雅黑" panose="020B0503020204020204" pitchFamily="34" charset="-122"/>
              </a:rPr>
              <a:t> : ground truth matrix</a:t>
            </a: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predict : detection matrix from detector</a:t>
            </a:r>
            <a:r>
              <a:rPr lang="en-US" altLang="zh-CN" sz="12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a:solidFill>
                  <a:schemeClr val="bg1"/>
                </a:solidFill>
                <a:latin typeface="微软雅黑" pitchFamily="34" charset="-122"/>
                <a:ea typeface="微软雅黑" pitchFamily="34" charset="-122"/>
              </a:rPr>
              <a:t>Model Training </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863175"/>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smtClean="0">
                <a:solidFill>
                  <a:schemeClr val="bg1"/>
                </a:solidFill>
                <a:latin typeface="微软雅黑" panose="020B0503020204020204" pitchFamily="34" charset="-122"/>
                <a:ea typeface="微软雅黑" panose="020B0503020204020204" pitchFamily="34" charset="-122"/>
              </a:rPr>
              <a:t>Experiment Result ( Accuracy Evaluation on Test, Validate, Train Samples) </a:t>
            </a: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600" b="1" dirty="0">
              <a:solidFill>
                <a:schemeClr val="accent6">
                  <a:lumMod val="60000"/>
                  <a:lumOff val="40000"/>
                </a:schemeClr>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99592" y="320172"/>
            <a:ext cx="2311179" cy="400110"/>
          </a:xfrm>
          <a:prstGeom prst="rect">
            <a:avLst/>
          </a:prstGeom>
        </p:spPr>
        <p:txBody>
          <a:bodyPr wrap="square">
            <a:spAutoFit/>
          </a:bodyPr>
          <a:lstStyle/>
          <a:p>
            <a:r>
              <a:rPr lang="en-US" altLang="zh-CN" sz="2000" dirty="0" smtClean="0">
                <a:solidFill>
                  <a:schemeClr val="bg1"/>
                </a:solidFill>
                <a:latin typeface="微软雅黑" pitchFamily="34" charset="-122"/>
                <a:ea typeface="微软雅黑" pitchFamily="34" charset="-122"/>
              </a:rPr>
              <a:t>Result</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extLst>
              <p:ext uri="{D42A27DB-BD31-4B8C-83A1-F6EECF244321}">
                <p14:modId xmlns:p14="http://schemas.microsoft.com/office/powerpoint/2010/main" val="4213566588"/>
              </p:ext>
            </p:extLst>
          </p:nvPr>
        </p:nvGraphicFramePr>
        <p:xfrm>
          <a:off x="1495616" y="1868806"/>
          <a:ext cx="6080760" cy="2719168"/>
        </p:xfrm>
        <a:graphic>
          <a:graphicData uri="http://schemas.openxmlformats.org/drawingml/2006/table">
            <a:tbl>
              <a:tblPr firstRow="1" firstCol="1" bandRow="1">
                <a:tableStyleId>{5C22544A-7EE6-4342-B048-85BDC9FD1C3A}</a:tableStyleId>
              </a:tblPr>
              <a:tblGrid>
                <a:gridCol w="2026920"/>
                <a:gridCol w="2026920"/>
                <a:gridCol w="2026920"/>
              </a:tblGrid>
              <a:tr h="304623">
                <a:tc>
                  <a:txBody>
                    <a:bodyPr/>
                    <a:lstStyle/>
                    <a:p>
                      <a:pPr>
                        <a:lnSpc>
                          <a:spcPct val="115000"/>
                        </a:lnSpc>
                        <a:spcAft>
                          <a:spcPts val="0"/>
                        </a:spcAft>
                      </a:pPr>
                      <a:r>
                        <a:rPr lang="en-US" sz="900" dirty="0">
                          <a:effectLst/>
                        </a:rPr>
                        <a:t> </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a:effectLst/>
                        </a:rPr>
                        <a:t>10 cases data-set 61-70(6 2 2)</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a:effectLst/>
                        </a:rPr>
                        <a:t>Enlarge data-set( </a:t>
                      </a:r>
                      <a:r>
                        <a:rPr lang="en-US" sz="900" dirty="0" smtClean="0">
                          <a:effectLst/>
                        </a:rPr>
                        <a:t>40 </a:t>
                      </a:r>
                      <a:r>
                        <a:rPr lang="en-US" sz="900" dirty="0">
                          <a:effectLst/>
                        </a:rPr>
                        <a:t>cases)</a:t>
                      </a:r>
                      <a:endParaRPr lang="en-US" sz="1100" dirty="0">
                        <a:effectLst/>
                        <a:latin typeface="Calibri"/>
                        <a:ea typeface="宋体"/>
                        <a:cs typeface="Times New Roman"/>
                      </a:endParaRPr>
                    </a:p>
                  </a:txBody>
                  <a:tcPr marL="68580" marR="68580" marT="0" marB="0"/>
                </a:tc>
              </a:tr>
              <a:tr h="331239">
                <a:tc>
                  <a:txBody>
                    <a:bodyPr/>
                    <a:lstStyle/>
                    <a:p>
                      <a:pPr>
                        <a:lnSpc>
                          <a:spcPct val="115000"/>
                        </a:lnSpc>
                        <a:spcAft>
                          <a:spcPts val="0"/>
                        </a:spcAft>
                      </a:pPr>
                      <a:r>
                        <a:rPr lang="en-US" sz="900">
                          <a:effectLst/>
                        </a:rPr>
                        <a:t>Sample count</a:t>
                      </a:r>
                      <a:endParaRPr lang="en-US" sz="1100">
                        <a:effectLst/>
                      </a:endParaRPr>
                    </a:p>
                    <a:p>
                      <a:pPr>
                        <a:lnSpc>
                          <a:spcPct val="115000"/>
                        </a:lnSpc>
                        <a:spcAft>
                          <a:spcPts val="0"/>
                        </a:spcAft>
                      </a:pPr>
                      <a:r>
                        <a:rPr lang="en-US" sz="900">
                          <a:effectLst/>
                        </a:rPr>
                        <a:t>(train / valid / test)</a:t>
                      </a:r>
                      <a:endParaRPr lang="en-US" sz="110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a:effectLst/>
                        </a:rPr>
                        <a:t>659 / 119 / 224</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a:effectLst/>
                        </a:rPr>
                        <a:t>2155 / 1130 /1090</a:t>
                      </a:r>
                      <a:endParaRPr lang="en-US" sz="1100" dirty="0">
                        <a:effectLst/>
                        <a:latin typeface="Calibri"/>
                        <a:ea typeface="宋体"/>
                        <a:cs typeface="Times New Roman"/>
                      </a:endParaRPr>
                    </a:p>
                  </a:txBody>
                  <a:tcPr marL="68580" marR="68580" marT="0" marB="0"/>
                </a:tc>
              </a:tr>
              <a:tr h="160605">
                <a:tc>
                  <a:txBody>
                    <a:bodyPr/>
                    <a:lstStyle/>
                    <a:p>
                      <a:pPr>
                        <a:lnSpc>
                          <a:spcPct val="115000"/>
                        </a:lnSpc>
                        <a:spcAft>
                          <a:spcPts val="0"/>
                        </a:spcAft>
                      </a:pPr>
                      <a:r>
                        <a:rPr lang="en-US" sz="900" dirty="0">
                          <a:effectLst/>
                        </a:rPr>
                        <a:t>Epochs until completed</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smtClean="0">
                          <a:effectLst/>
                        </a:rPr>
                        <a:t>44 </a:t>
                      </a:r>
                      <a:r>
                        <a:rPr lang="en-US" sz="900" dirty="0">
                          <a:effectLst/>
                        </a:rPr>
                        <a:t>/ 100</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smtClean="0">
                          <a:effectLst/>
                        </a:rPr>
                        <a:t>30 </a:t>
                      </a:r>
                      <a:r>
                        <a:rPr lang="en-US" sz="900" dirty="0">
                          <a:effectLst/>
                        </a:rPr>
                        <a:t>/ 100</a:t>
                      </a:r>
                      <a:endParaRPr lang="en-US" sz="1100" dirty="0">
                        <a:effectLst/>
                        <a:latin typeface="Calibri"/>
                        <a:ea typeface="宋体"/>
                        <a:cs typeface="Times New Roman"/>
                      </a:endParaRPr>
                    </a:p>
                  </a:txBody>
                  <a:tcPr marL="68580" marR="68580" marT="0" marB="0"/>
                </a:tc>
              </a:tr>
              <a:tr h="160605">
                <a:tc>
                  <a:txBody>
                    <a:bodyPr/>
                    <a:lstStyle/>
                    <a:p>
                      <a:pPr>
                        <a:lnSpc>
                          <a:spcPct val="115000"/>
                        </a:lnSpc>
                        <a:spcAft>
                          <a:spcPts val="0"/>
                        </a:spcAft>
                      </a:pPr>
                      <a:r>
                        <a:rPr lang="en-US" sz="900">
                          <a:effectLst/>
                        </a:rPr>
                        <a:t>Training time</a:t>
                      </a:r>
                      <a:endParaRPr lang="en-US" sz="110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a:effectLst/>
                        </a:rPr>
                        <a:t>57 min</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en-US" sz="900" dirty="0" smtClean="0">
                          <a:effectLst/>
                        </a:rPr>
                        <a:t>2 </a:t>
                      </a:r>
                      <a:r>
                        <a:rPr lang="en-US" sz="900" dirty="0">
                          <a:effectLst/>
                        </a:rPr>
                        <a:t>hours</a:t>
                      </a:r>
                      <a:endParaRPr lang="en-US" sz="1100" dirty="0">
                        <a:effectLst/>
                        <a:latin typeface="Calibri"/>
                        <a:ea typeface="宋体"/>
                        <a:cs typeface="Times New Roman"/>
                      </a:endParaRPr>
                    </a:p>
                  </a:txBody>
                  <a:tcPr marL="68580" marR="68580" marT="0" marB="0"/>
                </a:tc>
              </a:tr>
              <a:tr h="555096">
                <a:tc>
                  <a:txBody>
                    <a:bodyPr/>
                    <a:lstStyle/>
                    <a:p>
                      <a:pPr>
                        <a:lnSpc>
                          <a:spcPct val="115000"/>
                        </a:lnSpc>
                        <a:spcAft>
                          <a:spcPts val="0"/>
                        </a:spcAft>
                      </a:pPr>
                      <a:r>
                        <a:rPr lang="en-US" sz="900" dirty="0">
                          <a:effectLst/>
                        </a:rPr>
                        <a:t>Accuracy for </a:t>
                      </a:r>
                      <a:r>
                        <a:rPr lang="en-US" sz="900" dirty="0" smtClean="0">
                          <a:effectLst/>
                        </a:rPr>
                        <a:t>Test </a:t>
                      </a:r>
                      <a:r>
                        <a:rPr lang="en-US" sz="900" dirty="0">
                          <a:effectLst/>
                        </a:rPr>
                        <a:t>samples</a:t>
                      </a:r>
                      <a:endParaRPr lang="en-US" sz="1100" dirty="0">
                        <a:effectLst/>
                        <a:latin typeface="Calibri"/>
                        <a:ea typeface="宋体"/>
                        <a:cs typeface="Times New Roman"/>
                      </a:endParaRPr>
                    </a:p>
                  </a:txBody>
                  <a:tcPr marL="68580" marR="68580" marT="0" marB="0"/>
                </a:tc>
                <a:tc>
                  <a:txBody>
                    <a:bodyPr/>
                    <a:lstStyle/>
                    <a:p>
                      <a:pPr>
                        <a:lnSpc>
                          <a:spcPct val="115000"/>
                        </a:lnSpc>
                        <a:spcAft>
                          <a:spcPts val="0"/>
                        </a:spcAft>
                      </a:pPr>
                      <a:r>
                        <a:rPr lang="it-IT" sz="900" dirty="0" smtClean="0">
                          <a:effectLst/>
                          <a:latin typeface="+mn-lt"/>
                          <a:ea typeface="宋体"/>
                          <a:cs typeface="Times New Roman"/>
                        </a:rPr>
                        <a:t>loss:  -0.8974272337343011</a:t>
                      </a:r>
                    </a:p>
                    <a:p>
                      <a:pPr>
                        <a:lnSpc>
                          <a:spcPct val="115000"/>
                        </a:lnSpc>
                        <a:spcAft>
                          <a:spcPts val="0"/>
                        </a:spcAft>
                      </a:pPr>
                      <a:r>
                        <a:rPr lang="it-IT" sz="900" dirty="0" smtClean="0">
                          <a:effectLst/>
                          <a:latin typeface="+mn-lt"/>
                          <a:ea typeface="宋体"/>
                          <a:cs typeface="Times New Roman"/>
                        </a:rPr>
                        <a:t>dice_coef:  0.8974272337343011</a:t>
                      </a:r>
                    </a:p>
                    <a:p>
                      <a:pPr>
                        <a:lnSpc>
                          <a:spcPct val="115000"/>
                        </a:lnSpc>
                        <a:spcAft>
                          <a:spcPts val="0"/>
                        </a:spcAft>
                      </a:pPr>
                      <a:r>
                        <a:rPr lang="it-IT" sz="900" dirty="0" smtClean="0">
                          <a:effectLst/>
                          <a:latin typeface="+mn-lt"/>
                          <a:ea typeface="宋体"/>
                          <a:cs typeface="Times New Roman"/>
                        </a:rPr>
                        <a:t>similarity:  0.8210569231637886 </a:t>
                      </a:r>
                      <a:endParaRPr lang="en-US" sz="900" dirty="0">
                        <a:effectLst/>
                        <a:latin typeface="Calibri"/>
                        <a:ea typeface="宋体"/>
                        <a:cs typeface="Times New Roman"/>
                      </a:endParaRPr>
                    </a:p>
                  </a:txBody>
                  <a:tcPr marL="68580" marR="68580" marT="0" marB="0"/>
                </a:tc>
                <a:tc>
                  <a:txBody>
                    <a:bodyPr/>
                    <a:lstStyle/>
                    <a:p>
                      <a:pPr>
                        <a:lnSpc>
                          <a:spcPct val="115000"/>
                        </a:lnSpc>
                        <a:spcAft>
                          <a:spcPts val="0"/>
                        </a:spcAft>
                      </a:pPr>
                      <a:r>
                        <a:rPr lang="it-IT" sz="900" dirty="0" smtClean="0">
                          <a:effectLst/>
                          <a:latin typeface="+mn-lt"/>
                          <a:ea typeface="宋体"/>
                          <a:cs typeface="Times New Roman"/>
                        </a:rPr>
                        <a:t>loss:  -0.8916647493292432</a:t>
                      </a:r>
                    </a:p>
                    <a:p>
                      <a:pPr>
                        <a:lnSpc>
                          <a:spcPct val="115000"/>
                        </a:lnSpc>
                        <a:spcAft>
                          <a:spcPts val="0"/>
                        </a:spcAft>
                      </a:pPr>
                      <a:r>
                        <a:rPr lang="it-IT" sz="900" dirty="0" smtClean="0">
                          <a:effectLst/>
                          <a:latin typeface="+mn-lt"/>
                          <a:ea typeface="宋体"/>
                          <a:cs typeface="Times New Roman"/>
                        </a:rPr>
                        <a:t>dice_coef: 0.8916647493292432</a:t>
                      </a:r>
                    </a:p>
                    <a:p>
                      <a:pPr>
                        <a:lnSpc>
                          <a:spcPct val="115000"/>
                        </a:lnSpc>
                        <a:spcAft>
                          <a:spcPts val="0"/>
                        </a:spcAft>
                      </a:pPr>
                      <a:r>
                        <a:rPr lang="it-IT" sz="900" dirty="0" smtClean="0">
                          <a:effectLst/>
                          <a:latin typeface="+mn-lt"/>
                          <a:ea typeface="宋体"/>
                          <a:cs typeface="Times New Roman"/>
                        </a:rPr>
                        <a:t>similarity:  0.8148831796208653</a:t>
                      </a:r>
                      <a:endParaRPr lang="en-US" sz="900" dirty="0">
                        <a:effectLst/>
                        <a:latin typeface="Calibri"/>
                        <a:ea typeface="宋体"/>
                        <a:cs typeface="Times New Roman"/>
                      </a:endParaRPr>
                    </a:p>
                  </a:txBody>
                  <a:tcPr marL="68580" marR="68580" marT="0" marB="0"/>
                </a:tc>
              </a:tr>
              <a:tr h="576064">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altLang="zh-CN" sz="900" dirty="0" smtClean="0">
                          <a:effectLst/>
                        </a:rPr>
                        <a:t>Accuracy for Validate samples</a:t>
                      </a:r>
                      <a:endParaRPr lang="en-US" altLang="zh-CN" sz="900" dirty="0" smtClean="0">
                        <a:effectLst/>
                        <a:latin typeface="+mn-lt"/>
                        <a:ea typeface="+mn-ea"/>
                        <a:cs typeface="Times New Roman"/>
                      </a:endParaRPr>
                    </a:p>
                    <a:p>
                      <a:pPr>
                        <a:lnSpc>
                          <a:spcPct val="115000"/>
                        </a:lnSpc>
                        <a:spcAft>
                          <a:spcPts val="0"/>
                        </a:spcAft>
                      </a:pPr>
                      <a:endParaRPr lang="en-US" sz="1100" dirty="0">
                        <a:effectLst/>
                        <a:latin typeface="Calibri"/>
                        <a:ea typeface="宋体"/>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900" dirty="0" err="1" smtClean="0">
                          <a:effectLst/>
                          <a:latin typeface="+mn-lt"/>
                          <a:ea typeface="宋体"/>
                          <a:cs typeface="Times New Roman"/>
                        </a:rPr>
                        <a:t>val_loss</a:t>
                      </a:r>
                      <a:r>
                        <a:rPr lang="en-US" sz="900" dirty="0" smtClean="0">
                          <a:effectLst/>
                          <a:latin typeface="+mn-lt"/>
                          <a:ea typeface="宋体"/>
                          <a:cs typeface="Times New Roman"/>
                        </a:rPr>
                        <a:t>: -0.8677 </a:t>
                      </a:r>
                    </a:p>
                    <a:p>
                      <a:pPr marL="0" marR="0" indent="0" algn="l" defTabSz="914400" rtl="0" eaLnBrk="1" fontAlgn="auto" latinLnBrk="0" hangingPunct="1">
                        <a:lnSpc>
                          <a:spcPct val="115000"/>
                        </a:lnSpc>
                        <a:spcBef>
                          <a:spcPts val="0"/>
                        </a:spcBef>
                        <a:spcAft>
                          <a:spcPts val="0"/>
                        </a:spcAft>
                        <a:buClrTx/>
                        <a:buSzTx/>
                        <a:buFontTx/>
                        <a:buNone/>
                        <a:tabLst/>
                        <a:defRPr/>
                      </a:pPr>
                      <a:r>
                        <a:rPr lang="en-US" altLang="zh-CN" sz="900" dirty="0" err="1" smtClean="0">
                          <a:effectLst/>
                          <a:latin typeface="+mn-lt"/>
                          <a:ea typeface="+mn-ea"/>
                          <a:cs typeface="Times New Roman"/>
                        </a:rPr>
                        <a:t>val_dice_coef</a:t>
                      </a:r>
                      <a:r>
                        <a:rPr lang="en-US" altLang="zh-CN" sz="900" dirty="0" smtClean="0">
                          <a:effectLst/>
                          <a:latin typeface="+mn-lt"/>
                          <a:ea typeface="+mn-ea"/>
                          <a:cs typeface="Times New Roman"/>
                        </a:rPr>
                        <a:t>: 0.8677</a:t>
                      </a:r>
                      <a:endParaRPr lang="en-US" sz="900" dirty="0" smtClean="0">
                        <a:effectLst/>
                        <a:latin typeface="+mn-lt"/>
                        <a:ea typeface="宋体"/>
                        <a:cs typeface="Times New Roman"/>
                      </a:endParaRPr>
                    </a:p>
                    <a:p>
                      <a:pPr marL="0" marR="0" indent="0" algn="l" defTabSz="914400" rtl="0" eaLnBrk="1" fontAlgn="auto" latinLnBrk="0" hangingPunct="1">
                        <a:lnSpc>
                          <a:spcPct val="115000"/>
                        </a:lnSpc>
                        <a:spcBef>
                          <a:spcPts val="0"/>
                        </a:spcBef>
                        <a:spcAft>
                          <a:spcPts val="0"/>
                        </a:spcAft>
                        <a:buClrTx/>
                        <a:buSzTx/>
                        <a:buFontTx/>
                        <a:buNone/>
                        <a:tabLst/>
                        <a:defRPr/>
                      </a:pPr>
                      <a:r>
                        <a:rPr lang="en-US" sz="900" dirty="0" err="1" smtClean="0">
                          <a:effectLst/>
                          <a:latin typeface="+mn-lt"/>
                          <a:ea typeface="宋体"/>
                          <a:cs typeface="Times New Roman"/>
                        </a:rPr>
                        <a:t>val_similarity</a:t>
                      </a:r>
                      <a:r>
                        <a:rPr lang="en-US" sz="900" dirty="0" smtClean="0">
                          <a:effectLst/>
                          <a:latin typeface="+mn-lt"/>
                          <a:ea typeface="宋体"/>
                          <a:cs typeface="Times New Roman"/>
                        </a:rPr>
                        <a:t>: 0.7847 </a:t>
                      </a:r>
                    </a:p>
                  </a:txBody>
                  <a:tcPr marL="68580" marR="68580" marT="0" marB="0"/>
                </a:tc>
                <a:tc>
                  <a:txBody>
                    <a:bodyPr/>
                    <a:lstStyle/>
                    <a:p>
                      <a:pPr>
                        <a:lnSpc>
                          <a:spcPct val="115000"/>
                        </a:lnSpc>
                        <a:spcAft>
                          <a:spcPts val="0"/>
                        </a:spcAft>
                      </a:pPr>
                      <a:r>
                        <a:rPr lang="en-US" sz="900" dirty="0" err="1" smtClean="0">
                          <a:effectLst/>
                          <a:latin typeface="+mn-lt"/>
                          <a:ea typeface="宋体"/>
                          <a:cs typeface="Times New Roman"/>
                        </a:rPr>
                        <a:t>val_loss</a:t>
                      </a:r>
                      <a:r>
                        <a:rPr lang="en-US" sz="900" dirty="0" smtClean="0">
                          <a:effectLst/>
                          <a:latin typeface="+mn-lt"/>
                          <a:ea typeface="宋体"/>
                          <a:cs typeface="Times New Roman"/>
                        </a:rPr>
                        <a:t>: -0.8680 </a:t>
                      </a:r>
                    </a:p>
                    <a:p>
                      <a:pPr>
                        <a:lnSpc>
                          <a:spcPct val="115000"/>
                        </a:lnSpc>
                        <a:spcAft>
                          <a:spcPts val="0"/>
                        </a:spcAft>
                      </a:pPr>
                      <a:r>
                        <a:rPr lang="en-US" sz="900" dirty="0" err="1" smtClean="0">
                          <a:effectLst/>
                          <a:latin typeface="+mn-lt"/>
                          <a:ea typeface="宋体"/>
                          <a:cs typeface="Times New Roman"/>
                        </a:rPr>
                        <a:t>val_dice_coef</a:t>
                      </a:r>
                      <a:r>
                        <a:rPr lang="en-US" sz="900" dirty="0" smtClean="0">
                          <a:effectLst/>
                          <a:latin typeface="+mn-lt"/>
                          <a:ea typeface="宋体"/>
                          <a:cs typeface="Times New Roman"/>
                        </a:rPr>
                        <a:t>: 0.8680</a:t>
                      </a:r>
                    </a:p>
                    <a:p>
                      <a:pPr>
                        <a:lnSpc>
                          <a:spcPct val="115000"/>
                        </a:lnSpc>
                        <a:spcAft>
                          <a:spcPts val="0"/>
                        </a:spcAft>
                      </a:pPr>
                      <a:r>
                        <a:rPr lang="en-US" altLang="zh-CN" sz="900" dirty="0" err="1" smtClean="0">
                          <a:effectLst/>
                          <a:latin typeface="+mn-lt"/>
                          <a:ea typeface="+mn-ea"/>
                          <a:cs typeface="Times New Roman"/>
                        </a:rPr>
                        <a:t>val_similarity</a:t>
                      </a:r>
                      <a:r>
                        <a:rPr lang="en-US" altLang="zh-CN" sz="900" dirty="0" smtClean="0">
                          <a:effectLst/>
                          <a:latin typeface="+mn-lt"/>
                          <a:ea typeface="+mn-ea"/>
                          <a:cs typeface="Times New Roman"/>
                        </a:rPr>
                        <a:t>: 0.7782 </a:t>
                      </a:r>
                      <a:endParaRPr lang="en-US" sz="900" dirty="0">
                        <a:effectLst/>
                        <a:latin typeface="Calibri"/>
                        <a:ea typeface="宋体"/>
                        <a:cs typeface="Times New Roman"/>
                      </a:endParaRPr>
                    </a:p>
                  </a:txBody>
                  <a:tcPr marL="68580" marR="68580" marT="0" marB="0"/>
                </a:tc>
              </a:tr>
              <a:tr h="576064">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altLang="zh-CN" sz="900" dirty="0" smtClean="0">
                          <a:effectLst/>
                        </a:rPr>
                        <a:t>Accuracy for Train</a:t>
                      </a:r>
                      <a:r>
                        <a:rPr lang="en-US" altLang="zh-CN" sz="900" baseline="0" dirty="0" smtClean="0">
                          <a:effectLst/>
                        </a:rPr>
                        <a:t> </a:t>
                      </a:r>
                      <a:r>
                        <a:rPr lang="en-US" altLang="zh-CN" sz="900" dirty="0" smtClean="0">
                          <a:effectLst/>
                        </a:rPr>
                        <a:t>samples</a:t>
                      </a:r>
                      <a:endParaRPr lang="en-US" altLang="zh-CN" sz="900" dirty="0" smtClean="0">
                        <a:effectLst/>
                        <a:latin typeface="+mn-lt"/>
                        <a:ea typeface="+mn-ea"/>
                        <a:cs typeface="Times New Roman"/>
                      </a:endParaRPr>
                    </a:p>
                    <a:p>
                      <a:pPr>
                        <a:lnSpc>
                          <a:spcPct val="115000"/>
                        </a:lnSpc>
                        <a:spcAft>
                          <a:spcPts val="0"/>
                        </a:spcAft>
                      </a:pPr>
                      <a:endParaRPr lang="en-US" sz="1100" dirty="0">
                        <a:effectLst/>
                        <a:latin typeface="Calibri"/>
                        <a:ea typeface="宋体"/>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it-IT" altLang="zh-CN" sz="900" dirty="0" err="1" smtClean="0">
                          <a:effectLst/>
                          <a:latin typeface="+mn-lt"/>
                          <a:ea typeface="+mn-ea"/>
                          <a:cs typeface="Times New Roman"/>
                        </a:rPr>
                        <a:t>loss</a:t>
                      </a:r>
                      <a:r>
                        <a:rPr lang="it-IT" altLang="zh-CN" sz="900" dirty="0" smtClean="0">
                          <a:effectLst/>
                          <a:latin typeface="+mn-lt"/>
                          <a:ea typeface="+mn-ea"/>
                          <a:cs typeface="Times New Roman"/>
                        </a:rPr>
                        <a:t>: -0.9415 </a:t>
                      </a:r>
                    </a:p>
                    <a:p>
                      <a:pPr marL="0" marR="0" indent="0" algn="l" defTabSz="914400" rtl="0" eaLnBrk="1" fontAlgn="auto" latinLnBrk="0" hangingPunct="1">
                        <a:lnSpc>
                          <a:spcPct val="115000"/>
                        </a:lnSpc>
                        <a:spcBef>
                          <a:spcPts val="0"/>
                        </a:spcBef>
                        <a:spcAft>
                          <a:spcPts val="0"/>
                        </a:spcAft>
                        <a:buClrTx/>
                        <a:buSzTx/>
                        <a:buFontTx/>
                        <a:buNone/>
                        <a:tabLst/>
                        <a:defRPr/>
                      </a:pPr>
                      <a:r>
                        <a:rPr lang="it-IT" altLang="zh-CN" sz="900" dirty="0" err="1" smtClean="0">
                          <a:effectLst/>
                          <a:latin typeface="+mn-lt"/>
                          <a:ea typeface="+mn-ea"/>
                          <a:cs typeface="Times New Roman"/>
                        </a:rPr>
                        <a:t>dice_coef</a:t>
                      </a:r>
                      <a:r>
                        <a:rPr lang="it-IT" altLang="zh-CN" sz="900" dirty="0" smtClean="0">
                          <a:effectLst/>
                          <a:latin typeface="+mn-lt"/>
                          <a:ea typeface="+mn-ea"/>
                          <a:cs typeface="Times New Roman"/>
                        </a:rPr>
                        <a:t>: 0.9415</a:t>
                      </a:r>
                    </a:p>
                    <a:p>
                      <a:pPr>
                        <a:lnSpc>
                          <a:spcPct val="115000"/>
                        </a:lnSpc>
                        <a:spcAft>
                          <a:spcPts val="0"/>
                        </a:spcAft>
                      </a:pPr>
                      <a:r>
                        <a:rPr lang="it-IT" altLang="zh-CN" sz="900" dirty="0" err="1" smtClean="0">
                          <a:effectLst/>
                          <a:latin typeface="+mn-lt"/>
                          <a:ea typeface="+mn-ea"/>
                          <a:cs typeface="Times New Roman"/>
                        </a:rPr>
                        <a:t>similarity</a:t>
                      </a:r>
                      <a:r>
                        <a:rPr lang="it-IT" altLang="zh-CN" sz="900" dirty="0" smtClean="0">
                          <a:effectLst/>
                          <a:latin typeface="+mn-lt"/>
                          <a:ea typeface="+mn-ea"/>
                          <a:cs typeface="Times New Roman"/>
                        </a:rPr>
                        <a:t>: 0.8906 </a:t>
                      </a:r>
                      <a:endParaRPr lang="en-US" altLang="zh-CN" sz="900" dirty="0" smtClean="0">
                        <a:effectLst/>
                        <a:latin typeface="+mn-lt"/>
                        <a:ea typeface="+mn-ea"/>
                        <a:cs typeface="Times New Roman"/>
                      </a:endParaRPr>
                    </a:p>
                    <a:p>
                      <a:pPr>
                        <a:lnSpc>
                          <a:spcPct val="115000"/>
                        </a:lnSpc>
                        <a:spcAft>
                          <a:spcPts val="0"/>
                        </a:spcAft>
                      </a:pPr>
                      <a:endParaRPr lang="en-US" sz="900" dirty="0">
                        <a:effectLst/>
                        <a:latin typeface="Calibri"/>
                        <a:ea typeface="宋体"/>
                        <a:cs typeface="Times New Roman"/>
                      </a:endParaRPr>
                    </a:p>
                  </a:txBody>
                  <a:tcPr marL="68580" marR="68580" marT="0" marB="0"/>
                </a:tc>
                <a:tc>
                  <a:txBody>
                    <a:bodyPr/>
                    <a:lstStyle/>
                    <a:p>
                      <a:pPr>
                        <a:lnSpc>
                          <a:spcPct val="115000"/>
                        </a:lnSpc>
                        <a:spcAft>
                          <a:spcPts val="0"/>
                        </a:spcAft>
                      </a:pPr>
                      <a:r>
                        <a:rPr lang="it-IT" sz="900" dirty="0" err="1" smtClean="0">
                          <a:effectLst/>
                          <a:latin typeface="+mn-lt"/>
                          <a:ea typeface="宋体"/>
                          <a:cs typeface="Times New Roman"/>
                        </a:rPr>
                        <a:t>loss</a:t>
                      </a:r>
                      <a:r>
                        <a:rPr lang="it-IT" sz="900" dirty="0" smtClean="0">
                          <a:effectLst/>
                          <a:latin typeface="+mn-lt"/>
                          <a:ea typeface="宋体"/>
                          <a:cs typeface="Times New Roman"/>
                        </a:rPr>
                        <a:t>: -0.9439 </a:t>
                      </a:r>
                    </a:p>
                    <a:p>
                      <a:pPr>
                        <a:lnSpc>
                          <a:spcPct val="115000"/>
                        </a:lnSpc>
                        <a:spcAft>
                          <a:spcPts val="0"/>
                        </a:spcAft>
                      </a:pPr>
                      <a:r>
                        <a:rPr lang="it-IT" sz="900" dirty="0" err="1" smtClean="0">
                          <a:effectLst/>
                          <a:latin typeface="+mn-lt"/>
                          <a:ea typeface="宋体"/>
                          <a:cs typeface="Times New Roman"/>
                        </a:rPr>
                        <a:t>dice_coef</a:t>
                      </a:r>
                      <a:r>
                        <a:rPr lang="it-IT" sz="900" dirty="0" smtClean="0">
                          <a:effectLst/>
                          <a:latin typeface="+mn-lt"/>
                          <a:ea typeface="宋体"/>
                          <a:cs typeface="Times New Roman"/>
                        </a:rPr>
                        <a:t>: 0.9439</a:t>
                      </a:r>
                    </a:p>
                    <a:p>
                      <a:pPr>
                        <a:lnSpc>
                          <a:spcPct val="115000"/>
                        </a:lnSpc>
                        <a:spcAft>
                          <a:spcPts val="0"/>
                        </a:spcAft>
                      </a:pPr>
                      <a:r>
                        <a:rPr lang="it-IT" altLang="zh-CN" sz="900" dirty="0" err="1" smtClean="0">
                          <a:effectLst/>
                          <a:latin typeface="+mn-lt"/>
                          <a:ea typeface="+mn-ea"/>
                          <a:cs typeface="Times New Roman"/>
                        </a:rPr>
                        <a:t>similarity</a:t>
                      </a:r>
                      <a:r>
                        <a:rPr lang="it-IT" altLang="zh-CN" sz="900" dirty="0" smtClean="0">
                          <a:effectLst/>
                          <a:latin typeface="+mn-lt"/>
                          <a:ea typeface="+mn-ea"/>
                          <a:cs typeface="Times New Roman"/>
                        </a:rPr>
                        <a:t>: 0.8971 </a:t>
                      </a:r>
                      <a:endParaRPr lang="en-US" sz="9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654482432"/>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06893" y="320172"/>
            <a:ext cx="931923" cy="400110"/>
          </a:xfrm>
          <a:prstGeom prst="rect">
            <a:avLst/>
          </a:prstGeom>
        </p:spPr>
        <p:txBody>
          <a:bodyPr wrap="none">
            <a:spAutoFit/>
          </a:bodyPr>
          <a:lstStyle/>
          <a:p>
            <a:pPr algn="ctr"/>
            <a:r>
              <a:rPr lang="en-US" altLang="zh-CN" sz="2000" dirty="0" smtClean="0">
                <a:solidFill>
                  <a:schemeClr val="bg1"/>
                </a:solidFill>
                <a:latin typeface="微软雅黑" pitchFamily="34" charset="-122"/>
                <a:ea typeface="微软雅黑" pitchFamily="34" charset="-122"/>
              </a:rPr>
              <a:t>Result</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 xmlns:a16="http://schemas.microsoft.com/office/drawing/2014/main" id="{BE36EB08-8693-45FC-AF7B-466769E89452}"/>
              </a:ext>
            </a:extLst>
          </p:cNvPr>
          <p:cNvPicPr>
            <a:picLocks noChangeAspect="1"/>
          </p:cNvPicPr>
          <p:nvPr/>
        </p:nvPicPr>
        <p:blipFill>
          <a:blip r:embed="rId3"/>
          <a:stretch>
            <a:fillRect/>
          </a:stretch>
        </p:blipFill>
        <p:spPr>
          <a:xfrm>
            <a:off x="5323494" y="1059582"/>
            <a:ext cx="3057525" cy="933450"/>
          </a:xfrm>
          <a:prstGeom prst="rect">
            <a:avLst/>
          </a:prstGeom>
        </p:spPr>
      </p:pic>
      <p:sp>
        <p:nvSpPr>
          <p:cNvPr id="26" name="Text Placeholder 24">
            <a:extLst>
              <a:ext uri="{FF2B5EF4-FFF2-40B4-BE49-F238E27FC236}">
                <a16:creationId xmlns="" xmlns:a16="http://schemas.microsoft.com/office/drawing/2014/main" id="{65D0942C-2C59-41A6-A90B-A5CFE8477847}"/>
              </a:ext>
            </a:extLst>
          </p:cNvPr>
          <p:cNvSpPr txBox="1">
            <a:spLocks/>
          </p:cNvSpPr>
          <p:nvPr/>
        </p:nvSpPr>
        <p:spPr>
          <a:xfrm>
            <a:off x="647564" y="105958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10 cases data-set 61-70(6 2 2)</a:t>
            </a:r>
          </a:p>
          <a:p>
            <a:pPr>
              <a:lnSpc>
                <a:spcPct val="100000"/>
              </a:lnSpc>
            </a:pPr>
            <a:r>
              <a:rPr lang="en-US" altLang="zh-CN"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5900"/>
            <a:ext cx="394335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355726"/>
            <a:ext cx="3629025" cy="2438400"/>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529" y="2355726"/>
            <a:ext cx="3790950" cy="2428875"/>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0364665"/>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06893" y="320172"/>
            <a:ext cx="931923" cy="400110"/>
          </a:xfrm>
          <a:prstGeom prst="rect">
            <a:avLst/>
          </a:prstGeom>
        </p:spPr>
        <p:txBody>
          <a:bodyPr wrap="none">
            <a:spAutoFit/>
          </a:bodyPr>
          <a:lstStyle/>
          <a:p>
            <a:pPr algn="ctr"/>
            <a:r>
              <a:rPr lang="en-US" altLang="zh-CN" sz="2000" dirty="0" smtClean="0">
                <a:solidFill>
                  <a:schemeClr val="bg1"/>
                </a:solidFill>
                <a:latin typeface="微软雅黑" pitchFamily="34" charset="-122"/>
                <a:ea typeface="微软雅黑" pitchFamily="34" charset="-122"/>
              </a:rPr>
              <a:t>Result</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 Placeholder 24">
            <a:extLst>
              <a:ext uri="{FF2B5EF4-FFF2-40B4-BE49-F238E27FC236}">
                <a16:creationId xmlns="" xmlns:a16="http://schemas.microsoft.com/office/drawing/2014/main" id="{65D0942C-2C59-41A6-A90B-A5CFE8477847}"/>
              </a:ext>
            </a:extLst>
          </p:cNvPr>
          <p:cNvSpPr txBox="1">
            <a:spLocks/>
          </p:cNvSpPr>
          <p:nvPr/>
        </p:nvSpPr>
        <p:spPr>
          <a:xfrm>
            <a:off x="647564" y="105958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Run in 40 cases, 20-10-10.</a:t>
            </a:r>
          </a:p>
        </p:txBody>
      </p:sp>
      <p:pic>
        <p:nvPicPr>
          <p:cNvPr id="3" name="图片 2">
            <a:extLst>
              <a:ext uri="{FF2B5EF4-FFF2-40B4-BE49-F238E27FC236}">
                <a16:creationId xmlns="" xmlns:a16="http://schemas.microsoft.com/office/drawing/2014/main" id="{59AAF41A-79B1-4BAD-9D97-E1A37E671BF7}"/>
              </a:ext>
            </a:extLst>
          </p:cNvPr>
          <p:cNvPicPr>
            <a:picLocks noChangeAspect="1"/>
          </p:cNvPicPr>
          <p:nvPr/>
        </p:nvPicPr>
        <p:blipFill>
          <a:blip r:embed="rId3"/>
          <a:stretch>
            <a:fillRect/>
          </a:stretch>
        </p:blipFill>
        <p:spPr>
          <a:xfrm>
            <a:off x="5107473" y="1011828"/>
            <a:ext cx="3371850" cy="1143000"/>
          </a:xfrm>
          <a:prstGeom prst="rect">
            <a:avLst/>
          </a:prstGeom>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51" y="1423812"/>
            <a:ext cx="39814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969" y="2427734"/>
            <a:ext cx="3467100" cy="2409825"/>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0301" y="2437259"/>
            <a:ext cx="3562350" cy="2400300"/>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9885125"/>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r>
              <a:rPr lang="en-US" altLang="zh-CN" sz="1600" b="1"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c                        d</a:t>
            </a:r>
          </a:p>
          <a:p>
            <a:pPr>
              <a:lnSpc>
                <a:spcPct val="100000"/>
              </a:lnSpc>
            </a:pPr>
            <a:r>
              <a:rPr lang="en-US" altLang="zh-CN" sz="1600" b="1" dirty="0" smtClean="0">
                <a:solidFill>
                  <a:schemeClr val="bg1"/>
                </a:solidFill>
                <a:latin typeface="微软雅黑" panose="020B0503020204020204" pitchFamily="34" charset="-122"/>
                <a:ea typeface="微软雅黑" panose="020B0503020204020204" pitchFamily="34" charset="-122"/>
              </a:rPr>
              <a:t>Figure </a:t>
            </a:r>
            <a:r>
              <a:rPr lang="en-US" altLang="zh-CN" sz="1600" b="1" dirty="0">
                <a:solidFill>
                  <a:schemeClr val="bg1"/>
                </a:solidFill>
                <a:latin typeface="微软雅黑" panose="020B0503020204020204" pitchFamily="34" charset="-122"/>
                <a:ea typeface="微软雅黑" panose="020B0503020204020204" pitchFamily="34" charset="-122"/>
              </a:rPr>
              <a:t>1. </a:t>
            </a:r>
            <a:r>
              <a:rPr lang="zh-CN" altLang="en-US" sz="1600" b="1" dirty="0">
                <a:solidFill>
                  <a:schemeClr val="bg1"/>
                </a:solidFill>
                <a:latin typeface="微软雅黑" panose="020B0503020204020204" pitchFamily="34" charset="-122"/>
                <a:ea typeface="微软雅黑" panose="020B0503020204020204" pitchFamily="34" charset="-122"/>
              </a:rPr>
              <a:t>（</a:t>
            </a:r>
            <a:r>
              <a:rPr lang="en-US" altLang="zh-CN" sz="1600" b="1" dirty="0">
                <a:solidFill>
                  <a:schemeClr val="bg1"/>
                </a:solidFill>
                <a:latin typeface="微软雅黑" panose="020B0503020204020204" pitchFamily="34" charset="-122"/>
                <a:ea typeface="微软雅黑" panose="020B0503020204020204" pitchFamily="34" charset="-122"/>
              </a:rPr>
              <a:t>a) Raw Image. (b) Manual Segmentation. (c) Mask Image Generated from Manual Segmentations. (d) Segmentation Result from U-net.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06893" y="320172"/>
            <a:ext cx="931923" cy="400110"/>
          </a:xfrm>
          <a:prstGeom prst="rect">
            <a:avLst/>
          </a:prstGeom>
        </p:spPr>
        <p:txBody>
          <a:bodyPr wrap="none">
            <a:spAutoFit/>
          </a:bodyPr>
          <a:lstStyle/>
          <a:p>
            <a:pPr algn="ctr"/>
            <a:r>
              <a:rPr lang="en-US" altLang="zh-CN" sz="2000" dirty="0" smtClean="0">
                <a:solidFill>
                  <a:schemeClr val="bg1"/>
                </a:solidFill>
                <a:latin typeface="微软雅黑" pitchFamily="34" charset="-122"/>
                <a:ea typeface="微软雅黑" pitchFamily="34" charset="-122"/>
              </a:rPr>
              <a:t>Result</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p:cNvSpPr txBox="1"/>
          <p:nvPr/>
        </p:nvSpPr>
        <p:spPr>
          <a:xfrm>
            <a:off x="3429495" y="2067694"/>
            <a:ext cx="295274" cy="369332"/>
          </a:xfrm>
          <a:prstGeom prst="rect">
            <a:avLst/>
          </a:prstGeom>
          <a:noFill/>
        </p:spPr>
        <p:txBody>
          <a:bodyPr wrap="none" rtlCol="0">
            <a:spAutoFit/>
          </a:bodyPr>
          <a:lstStyle/>
          <a:p>
            <a:r>
              <a:rPr lang="en-US" altLang="zh-CN" dirty="0">
                <a:solidFill>
                  <a:schemeClr val="bg1"/>
                </a:solidFill>
              </a:rPr>
              <a:t>a</a:t>
            </a:r>
            <a:endParaRPr lang="en-US" dirty="0">
              <a:solidFill>
                <a:schemeClr val="bg1"/>
              </a:solidFill>
            </a:endParaRPr>
          </a:p>
        </p:txBody>
      </p:sp>
      <p:sp>
        <p:nvSpPr>
          <p:cNvPr id="3" name="TextBox 2"/>
          <p:cNvSpPr txBox="1"/>
          <p:nvPr/>
        </p:nvSpPr>
        <p:spPr>
          <a:xfrm>
            <a:off x="4982548" y="2058402"/>
            <a:ext cx="306494" cy="369332"/>
          </a:xfrm>
          <a:prstGeom prst="rect">
            <a:avLst/>
          </a:prstGeom>
          <a:noFill/>
        </p:spPr>
        <p:txBody>
          <a:bodyPr wrap="none" rtlCol="0">
            <a:spAutoFit/>
          </a:bodyPr>
          <a:lstStyle/>
          <a:p>
            <a:r>
              <a:rPr lang="en-US" altLang="zh-CN" dirty="0" smtClean="0">
                <a:solidFill>
                  <a:schemeClr val="bg1"/>
                </a:solidFill>
              </a:rPr>
              <a:t>b</a:t>
            </a:r>
            <a:endParaRPr lang="en-US" dirty="0" smtClean="0">
              <a:solidFill>
                <a:schemeClr val="bg1"/>
              </a:solidFill>
            </a:endParaRPr>
          </a:p>
        </p:txBody>
      </p:sp>
      <p:pic>
        <p:nvPicPr>
          <p:cNvPr id="5" name="图片 4"/>
          <p:cNvPicPr>
            <a:picLocks noChangeAspect="1"/>
          </p:cNvPicPr>
          <p:nvPr/>
        </p:nvPicPr>
        <p:blipFill>
          <a:blip r:embed="rId3"/>
          <a:stretch>
            <a:fillRect/>
          </a:stretch>
        </p:blipFill>
        <p:spPr>
          <a:xfrm>
            <a:off x="2987824" y="912502"/>
            <a:ext cx="3047505" cy="2982665"/>
          </a:xfrm>
          <a:prstGeom prst="rect">
            <a:avLst/>
          </a:prstGeom>
        </p:spPr>
      </p:pic>
    </p:spTree>
    <p:extLst>
      <p:ext uri="{BB962C8B-B14F-4D97-AF65-F5344CB8AC3E}">
        <p14:creationId xmlns:p14="http://schemas.microsoft.com/office/powerpoint/2010/main" val="24209353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00848" y="320172"/>
            <a:ext cx="1544013" cy="400110"/>
          </a:xfrm>
          <a:prstGeom prst="rect">
            <a:avLst/>
          </a:prstGeom>
        </p:spPr>
        <p:txBody>
          <a:bodyPr wrap="none">
            <a:spAutoFit/>
          </a:bodyPr>
          <a:lstStyle/>
          <a:p>
            <a:pPr algn="ctr"/>
            <a:r>
              <a:rPr lang="en-US" altLang="zh-CN" sz="2000" dirty="0" smtClean="0">
                <a:solidFill>
                  <a:schemeClr val="bg1"/>
                </a:solidFill>
                <a:latin typeface="微软雅黑" pitchFamily="34" charset="-122"/>
                <a:ea typeface="微软雅黑" pitchFamily="34" charset="-122"/>
              </a:rPr>
              <a:t>Conclusion</a:t>
            </a: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 Placeholder 24">
            <a:extLst>
              <a:ext uri="{FF2B5EF4-FFF2-40B4-BE49-F238E27FC236}">
                <a16:creationId xmlns="" xmlns:a16="http://schemas.microsoft.com/office/drawing/2014/main" id="{65D0942C-2C59-41A6-A90B-A5CFE8477847}"/>
              </a:ext>
            </a:extLst>
          </p:cNvPr>
          <p:cNvSpPr txBox="1">
            <a:spLocks/>
          </p:cNvSpPr>
          <p:nvPr/>
        </p:nvSpPr>
        <p:spPr>
          <a:xfrm>
            <a:off x="647564" y="105958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smtClean="0">
                <a:solidFill>
                  <a:schemeClr val="bg1"/>
                </a:solidFill>
                <a:latin typeface="微软雅黑" panose="020B0503020204020204" pitchFamily="34" charset="-122"/>
                <a:ea typeface="微软雅黑" panose="020B0503020204020204" pitchFamily="34" charset="-122"/>
              </a:rPr>
              <a:t>Conclusion</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1)	 The model from large dataset gives </a:t>
            </a:r>
            <a:r>
              <a:rPr lang="en-US" altLang="zh-CN" sz="1600" b="1" dirty="0" smtClean="0">
                <a:solidFill>
                  <a:schemeClr val="bg1"/>
                </a:solidFill>
                <a:latin typeface="微软雅黑" panose="020B0503020204020204" pitchFamily="34" charset="-122"/>
                <a:ea typeface="微软雅黑" panose="020B0503020204020204" pitchFamily="34" charset="-122"/>
              </a:rPr>
              <a:t>nearly the same </a:t>
            </a:r>
            <a:r>
              <a:rPr lang="en-US" altLang="zh-CN" sz="1600" b="1" dirty="0">
                <a:solidFill>
                  <a:schemeClr val="bg1"/>
                </a:solidFill>
                <a:latin typeface="微软雅黑" panose="020B0503020204020204" pitchFamily="34" charset="-122"/>
                <a:ea typeface="微软雅黑" panose="020B0503020204020204" pitchFamily="34" charset="-122"/>
              </a:rPr>
              <a:t>segmentation result than one form small dataset.</a:t>
            </a:r>
          </a:p>
          <a:p>
            <a:pPr>
              <a:lnSpc>
                <a:spcPct val="100000"/>
              </a:lnSpc>
            </a:pP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2)	U-Net  convolution network can give good segmentation result by training with even small amount of samples.</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3709306"/>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74683" y="320172"/>
            <a:ext cx="1396343" cy="400110"/>
          </a:xfrm>
          <a:prstGeom prst="rect">
            <a:avLst/>
          </a:prstGeom>
        </p:spPr>
        <p:txBody>
          <a:bodyPr wrap="none">
            <a:spAutoFit/>
          </a:bodyPr>
          <a:lstStyle/>
          <a:p>
            <a:pPr algn="ctr"/>
            <a:r>
              <a:rPr lang="en-US" altLang="zh-CN" sz="2000" dirty="0" smtClean="0">
                <a:solidFill>
                  <a:schemeClr val="bg1"/>
                </a:solidFill>
                <a:latin typeface="微软雅黑" pitchFamily="34" charset="-122"/>
                <a:ea typeface="微软雅黑" pitchFamily="34" charset="-122"/>
              </a:rPr>
              <a:t>Reference</a:t>
            </a: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 Placeholder 24">
            <a:extLst>
              <a:ext uri="{FF2B5EF4-FFF2-40B4-BE49-F238E27FC236}">
                <a16:creationId xmlns="" xmlns:a16="http://schemas.microsoft.com/office/drawing/2014/main" id="{65D0942C-2C59-41A6-A90B-A5CFE8477847}"/>
              </a:ext>
            </a:extLst>
          </p:cNvPr>
          <p:cNvSpPr txBox="1">
            <a:spLocks/>
          </p:cNvSpPr>
          <p:nvPr/>
        </p:nvSpPr>
        <p:spPr>
          <a:xfrm>
            <a:off x="647564" y="1059582"/>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600" b="1" dirty="0">
                <a:solidFill>
                  <a:schemeClr val="bg1"/>
                </a:solidFill>
                <a:latin typeface="微软雅黑" panose="020B0503020204020204" pitchFamily="34" charset="-122"/>
                <a:ea typeface="微软雅黑" panose="020B0503020204020204" pitchFamily="34" charset="-122"/>
              </a:rPr>
              <a:t>References</a:t>
            </a:r>
          </a:p>
          <a:p>
            <a:pPr>
              <a:lnSpc>
                <a:spcPct val="100000"/>
              </a:lnSpc>
            </a:pPr>
            <a:r>
              <a:rPr lang="en-US" altLang="zh-CN" sz="1200" b="1" dirty="0">
                <a:solidFill>
                  <a:schemeClr val="bg1"/>
                </a:solidFill>
                <a:latin typeface="微软雅黑" panose="020B0503020204020204" pitchFamily="34" charset="-122"/>
                <a:ea typeface="微软雅黑" panose="020B0503020204020204" pitchFamily="34" charset="-122"/>
              </a:rPr>
              <a:t>[1] https://en.wikipedia.org/wiki/U-Net</a:t>
            </a:r>
          </a:p>
          <a:p>
            <a:pPr>
              <a:lnSpc>
                <a:spcPct val="100000"/>
              </a:lnSpc>
            </a:pPr>
            <a:r>
              <a:rPr lang="en-US" altLang="zh-CN" sz="1200" b="1" dirty="0">
                <a:solidFill>
                  <a:schemeClr val="bg1"/>
                </a:solidFill>
                <a:latin typeface="微软雅黑" panose="020B0503020204020204" pitchFamily="34" charset="-122"/>
                <a:ea typeface="微软雅黑" panose="020B0503020204020204" pitchFamily="34" charset="-122"/>
              </a:rPr>
              <a:t>[2] https://lmb.informatik.uni-freiburg.de/people/ronneber/u-net/</a:t>
            </a:r>
          </a:p>
          <a:p>
            <a:pPr>
              <a:lnSpc>
                <a:spcPct val="100000"/>
              </a:lnSpc>
            </a:pPr>
            <a:r>
              <a:rPr lang="en-US" altLang="zh-CN" sz="1200" b="1" dirty="0">
                <a:solidFill>
                  <a:schemeClr val="bg1"/>
                </a:solidFill>
                <a:latin typeface="微软雅黑" panose="020B0503020204020204" pitchFamily="34" charset="-122"/>
                <a:ea typeface="微软雅黑" panose="020B0503020204020204" pitchFamily="34" charset="-122"/>
              </a:rPr>
              <a:t>[3] https://</a:t>
            </a:r>
            <a:r>
              <a:rPr lang="en-US" altLang="zh-CN" sz="1200" b="1" dirty="0" smtClean="0">
                <a:solidFill>
                  <a:schemeClr val="bg1"/>
                </a:solidFill>
                <a:latin typeface="微软雅黑" panose="020B0503020204020204" pitchFamily="34" charset="-122"/>
                <a:ea typeface="微软雅黑" panose="020B0503020204020204" pitchFamily="34" charset="-122"/>
              </a:rPr>
              <a:t>towardsdatascience.com/review-u-net-biomedical-image-segmentation-d02bf06ca760</a:t>
            </a:r>
          </a:p>
          <a:p>
            <a:pPr>
              <a:lnSpc>
                <a:spcPct val="100000"/>
              </a:lnSpc>
            </a:pPr>
            <a:r>
              <a:rPr lang="en-US" altLang="zh-CN" sz="1200" b="1" dirty="0" smtClean="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4] </a:t>
            </a:r>
            <a:r>
              <a:rPr lang="en-US" altLang="zh-CN" sz="1200" b="1" dirty="0" err="1">
                <a:solidFill>
                  <a:schemeClr val="bg1"/>
                </a:solidFill>
                <a:latin typeface="微软雅黑" panose="020B0503020204020204" pitchFamily="34" charset="-122"/>
                <a:ea typeface="微软雅黑" panose="020B0503020204020204" pitchFamily="34" charset="-122"/>
              </a:rPr>
              <a:t>Cai</a:t>
            </a:r>
            <a:r>
              <a:rPr lang="en-US" altLang="zh-CN" sz="1200" b="1" dirty="0">
                <a:solidFill>
                  <a:schemeClr val="bg1"/>
                </a:solidFill>
                <a:latin typeface="微软雅黑" panose="020B0503020204020204" pitchFamily="34" charset="-122"/>
                <a:ea typeface="微软雅黑" panose="020B0503020204020204" pitchFamily="34" charset="-122"/>
              </a:rPr>
              <a:t>, </a:t>
            </a:r>
            <a:r>
              <a:rPr lang="en-US" altLang="zh-CN" sz="1200" b="1" dirty="0" err="1">
                <a:solidFill>
                  <a:schemeClr val="bg1"/>
                </a:solidFill>
                <a:latin typeface="微软雅黑" panose="020B0503020204020204" pitchFamily="34" charset="-122"/>
                <a:ea typeface="微软雅黑" panose="020B0503020204020204" pitchFamily="34" charset="-122"/>
              </a:rPr>
              <a:t>Jinzheng</a:t>
            </a:r>
            <a:r>
              <a:rPr lang="en-US" altLang="zh-CN" sz="1200" b="1" dirty="0">
                <a:solidFill>
                  <a:schemeClr val="bg1"/>
                </a:solidFill>
                <a:latin typeface="微软雅黑" panose="020B0503020204020204" pitchFamily="34" charset="-122"/>
                <a:ea typeface="微软雅黑" panose="020B0503020204020204" pitchFamily="34" charset="-122"/>
              </a:rPr>
              <a:t>, et al. "Pancreas segmentation in MRI using graph-based decision fusion on convolutional neural networks." International Conference on Medical Image Computing and Computer-Assisted Intervention. Springer, Cham, 2017.</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ct val="100000"/>
              </a:lnSpc>
            </a:pPr>
            <a:r>
              <a:rPr lang="en-US" altLang="zh-CN" sz="1200" b="1" dirty="0" smtClean="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5] Wang, </a:t>
            </a:r>
            <a:r>
              <a:rPr lang="en-US" altLang="zh-CN" sz="1200" b="1" dirty="0" err="1">
                <a:solidFill>
                  <a:schemeClr val="bg1"/>
                </a:solidFill>
                <a:latin typeface="微软雅黑" panose="020B0503020204020204" pitchFamily="34" charset="-122"/>
                <a:ea typeface="微软雅黑" panose="020B0503020204020204" pitchFamily="34" charset="-122"/>
              </a:rPr>
              <a:t>Chengjia</a:t>
            </a:r>
            <a:r>
              <a:rPr lang="en-US" altLang="zh-CN" sz="1200" b="1" dirty="0">
                <a:solidFill>
                  <a:schemeClr val="bg1"/>
                </a:solidFill>
                <a:latin typeface="微软雅黑" panose="020B0503020204020204" pitchFamily="34" charset="-122"/>
                <a:ea typeface="微软雅黑" panose="020B0503020204020204" pitchFamily="34" charset="-122"/>
              </a:rPr>
              <a:t>, et al. "A two-stage 3D </a:t>
            </a:r>
            <a:r>
              <a:rPr lang="en-US" altLang="zh-CN" sz="1200" b="1" dirty="0" err="1">
                <a:solidFill>
                  <a:schemeClr val="bg1"/>
                </a:solidFill>
                <a:latin typeface="微软雅黑" panose="020B0503020204020204" pitchFamily="34" charset="-122"/>
                <a:ea typeface="微软雅黑" panose="020B0503020204020204" pitchFamily="34" charset="-122"/>
              </a:rPr>
              <a:t>Unet</a:t>
            </a:r>
            <a:r>
              <a:rPr lang="en-US" altLang="zh-CN" sz="1200" b="1" dirty="0">
                <a:solidFill>
                  <a:schemeClr val="bg1"/>
                </a:solidFill>
                <a:latin typeface="微软雅黑" panose="020B0503020204020204" pitchFamily="34" charset="-122"/>
                <a:ea typeface="微软雅黑" panose="020B0503020204020204" pitchFamily="34" charset="-122"/>
              </a:rPr>
              <a:t> framework for multi-class segmentation on full resolution image." </a:t>
            </a:r>
            <a:r>
              <a:rPr lang="en-US" altLang="zh-CN" sz="1200" b="1" dirty="0" err="1">
                <a:solidFill>
                  <a:schemeClr val="bg1"/>
                </a:solidFill>
                <a:latin typeface="微软雅黑" panose="020B0503020204020204" pitchFamily="34" charset="-122"/>
                <a:ea typeface="微软雅黑" panose="020B0503020204020204" pitchFamily="34" charset="-122"/>
              </a:rPr>
              <a:t>arXiv</a:t>
            </a:r>
            <a:r>
              <a:rPr lang="en-US" altLang="zh-CN" sz="1200" b="1" dirty="0">
                <a:solidFill>
                  <a:schemeClr val="bg1"/>
                </a:solidFill>
                <a:latin typeface="微软雅黑" panose="020B0503020204020204" pitchFamily="34" charset="-122"/>
                <a:ea typeface="微软雅黑" panose="020B0503020204020204" pitchFamily="34" charset="-122"/>
              </a:rPr>
              <a:t> preprint arXiv:1804.04341 (2018).[</a:t>
            </a:r>
            <a:r>
              <a:rPr lang="en-US" altLang="zh-CN" sz="1200" b="1" dirty="0" smtClean="0">
                <a:solidFill>
                  <a:schemeClr val="bg1"/>
                </a:solidFill>
                <a:latin typeface="微软雅黑" panose="020B0503020204020204" pitchFamily="34" charset="-122"/>
                <a:ea typeface="微软雅黑" panose="020B0503020204020204" pitchFamily="34" charset="-122"/>
              </a:rPr>
              <a:t>6]</a:t>
            </a:r>
          </a:p>
          <a:p>
            <a:pPr>
              <a:lnSpc>
                <a:spcPct val="100000"/>
              </a:lnSpc>
            </a:pPr>
            <a:r>
              <a:rPr lang="en-US" altLang="zh-CN" sz="1200" b="1" dirty="0">
                <a:solidFill>
                  <a:schemeClr val="bg1"/>
                </a:solidFill>
                <a:latin typeface="微软雅黑" panose="020B0503020204020204" pitchFamily="34" charset="-122"/>
                <a:ea typeface="微软雅黑" panose="020B0503020204020204" pitchFamily="34" charset="-122"/>
              </a:rPr>
              <a:t>[6] </a:t>
            </a:r>
            <a:r>
              <a:rPr lang="en-US" altLang="zh-CN" sz="1200" b="1" dirty="0" err="1">
                <a:solidFill>
                  <a:schemeClr val="bg1"/>
                </a:solidFill>
                <a:latin typeface="微软雅黑" panose="020B0503020204020204" pitchFamily="34" charset="-122"/>
                <a:ea typeface="微软雅黑" panose="020B0503020204020204" pitchFamily="34" charset="-122"/>
              </a:rPr>
              <a:t>Seoud</a:t>
            </a:r>
            <a:r>
              <a:rPr lang="en-US" altLang="zh-CN" sz="1200" b="1" dirty="0">
                <a:solidFill>
                  <a:schemeClr val="bg1"/>
                </a:solidFill>
                <a:latin typeface="微软雅黑" panose="020B0503020204020204" pitchFamily="34" charset="-122"/>
                <a:ea typeface="微软雅黑" panose="020B0503020204020204" pitchFamily="34" charset="-122"/>
              </a:rPr>
              <a:t>, Lama, et al. "Training a CNN to robustly segment the human body parts in range image sequences." Optical Data Science II. Vol. 10937. International Society for Optics and Photonics, 2019.</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0078162"/>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339752" y="2977838"/>
            <a:ext cx="4464496" cy="6091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rgbClr val="2A7B7E"/>
                </a:solidFill>
                <a:latin typeface="微软雅黑" panose="020B0503020204020204" pitchFamily="34" charset="-122"/>
                <a:ea typeface="微软雅黑" panose="020B0503020204020204" pitchFamily="34" charset="-122"/>
              </a:rPr>
              <a:t>THANK YOU</a:t>
            </a:r>
            <a:endParaRPr lang="zh-CN" altLang="en-US" sz="4800" b="1" dirty="0">
              <a:solidFill>
                <a:srgbClr val="2A7B7E"/>
              </a:solidFill>
              <a:latin typeface="微软雅黑" panose="020B0503020204020204" pitchFamily="34" charset="-122"/>
              <a:ea typeface="微软雅黑" panose="020B0503020204020204" pitchFamily="34" charset="-122"/>
            </a:endParaRPr>
          </a:p>
        </p:txBody>
      </p:sp>
      <p:grpSp>
        <p:nvGrpSpPr>
          <p:cNvPr id="41" name="组合 11"/>
          <p:cNvGrpSpPr>
            <a:grpSpLocks/>
          </p:cNvGrpSpPr>
          <p:nvPr/>
        </p:nvGrpSpPr>
        <p:grpSpPr bwMode="auto">
          <a:xfrm>
            <a:off x="0" y="487062"/>
            <a:ext cx="9158420" cy="2218055"/>
            <a:chOff x="0" y="0"/>
            <a:chExt cx="12192000" cy="2952750"/>
          </a:xfrm>
        </p:grpSpPr>
        <p:sp>
          <p:nvSpPr>
            <p:cNvPr id="42" name="矩形 7"/>
            <p:cNvSpPr>
              <a:spLocks noChangeArrowheads="1"/>
            </p:cNvSpPr>
            <p:nvPr/>
          </p:nvSpPr>
          <p:spPr bwMode="auto">
            <a:xfrm>
              <a:off x="0" y="209550"/>
              <a:ext cx="12192000" cy="251460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3" name="矩形 8"/>
            <p:cNvSpPr>
              <a:spLocks noChangeArrowheads="1"/>
            </p:cNvSpPr>
            <p:nvPr/>
          </p:nvSpPr>
          <p:spPr bwMode="auto">
            <a:xfrm flipV="1">
              <a:off x="0" y="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4" name="矩形 10"/>
            <p:cNvSpPr>
              <a:spLocks noChangeArrowheads="1"/>
            </p:cNvSpPr>
            <p:nvPr/>
          </p:nvSpPr>
          <p:spPr bwMode="auto">
            <a:xfrm flipV="1">
              <a:off x="0" y="281940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5" name="文本框 44"/>
          <p:cNvSpPr txBox="1"/>
          <p:nvPr/>
        </p:nvSpPr>
        <p:spPr>
          <a:xfrm>
            <a:off x="2378332" y="3845247"/>
            <a:ext cx="4387355" cy="369332"/>
          </a:xfrm>
          <a:prstGeom prst="rect">
            <a:avLst/>
          </a:prstGeom>
          <a:solidFill>
            <a:srgbClr val="2A7B7E"/>
          </a:solid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Thanks to Professor Shan for teaching</a:t>
            </a:r>
            <a:endParaRPr lang="zh-CN" altLang="en-US"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6" name="TextBox 44"/>
          <p:cNvSpPr txBox="1"/>
          <p:nvPr/>
        </p:nvSpPr>
        <p:spPr>
          <a:xfrm>
            <a:off x="1714480" y="785800"/>
            <a:ext cx="5297115" cy="1631216"/>
          </a:xfrm>
          <a:prstGeom prst="rect">
            <a:avLst/>
          </a:prstGeom>
          <a:noFill/>
        </p:spPr>
        <p:txBody>
          <a:bodyPr wrap="square" rtlCol="0">
            <a:spAutoFit/>
          </a:bodyPr>
          <a:lstStyle/>
          <a:p>
            <a:pPr algn="ctr"/>
            <a:r>
              <a:rPr lang="en-US" altLang="zh-CN" sz="10000" b="1" dirty="0">
                <a:solidFill>
                  <a:schemeClr val="bg1"/>
                </a:solidFill>
                <a:latin typeface="微软雅黑" panose="020B0503020204020204" pitchFamily="34" charset="-122"/>
                <a:ea typeface="微软雅黑" panose="020B0503020204020204" pitchFamily="34" charset="-122"/>
              </a:rPr>
              <a:t>2019</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4785929"/>
      </p:ext>
    </p:extLst>
  </p:cSld>
  <p:clrMapOvr>
    <a:masterClrMapping/>
  </p:clrMapOvr>
  <mc:AlternateContent xmlns:mc="http://schemas.openxmlformats.org/markup-compatibility/2006" xmlns:p14="http://schemas.microsoft.com/office/powerpoint/2010/main">
    <mc:Choice Requires="p14">
      <p:transition spd="slow" p14:dur="4000" advTm="1952">
        <p14:vortex dir="r"/>
      </p:transition>
    </mc:Choice>
    <mc:Fallback xmlns="">
      <p:transition spd="slow" advTm="195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Introduction</a:t>
            </a:r>
          </a:p>
          <a:p>
            <a:pPr marL="0" indent="0">
              <a:lnSpc>
                <a:spcPct val="120000"/>
              </a:lnSpc>
              <a:buNone/>
            </a:pPr>
            <a:r>
              <a:rPr lang="en-US" altLang="zh-CN" sz="1600" b="1" dirty="0">
                <a:solidFill>
                  <a:schemeClr val="bg1"/>
                </a:solidFill>
                <a:latin typeface="微软雅黑" panose="020B0503020204020204" pitchFamily="34" charset="-122"/>
                <a:ea typeface="微软雅黑" panose="020B0503020204020204" pitchFamily="34" charset="-122"/>
              </a:rPr>
              <a:t>MRI is gradually replacing CT for bone and joint examination. Many diagnostic applications critically depend on the successful localization of bone structure. In this project, we have trained a machine learning model (a convolutional neural network called U-Net) to perform bone segmentation on 3D knee magnetic resonance imaging (MRI). The goal is to develop a method that can automatically detect the bone area from a knee MRI image. </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1264224"/>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843558"/>
            <a:ext cx="7848872" cy="4032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smtClean="0">
                <a:solidFill>
                  <a:schemeClr val="bg1"/>
                </a:solidFill>
                <a:latin typeface="微软雅黑" panose="020B0503020204020204" pitchFamily="34" charset="-122"/>
                <a:ea typeface="微软雅黑" panose="020B0503020204020204" pitchFamily="34" charset="-122"/>
              </a:rPr>
              <a:t>U-net</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The U-Net is a convolutional neural network that was developed for biomedical image segmentation at the computer science department of the university of Freiburg, Germany.</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The network is based on the fully convolutional network and its architecture was modified and extended to work with fewer training images and to yield more precise segmentations</a:t>
            </a:r>
            <a:r>
              <a:rPr lang="en-US" altLang="zh-CN" sz="16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r>
              <a:rPr lang="en-US" altLang="zh-CN" sz="1600" b="1" dirty="0" smtClean="0">
                <a:solidFill>
                  <a:schemeClr val="bg1"/>
                </a:solidFill>
                <a:latin typeface="微软雅黑" panose="020B0503020204020204" pitchFamily="34" charset="-122"/>
                <a:ea typeface="微软雅黑" panose="020B0503020204020204" pitchFamily="34" charset="-122"/>
              </a:rPr>
              <a:t>U</a:t>
            </a:r>
            <a:r>
              <a:rPr lang="en-US" altLang="zh-CN" sz="1600" b="1" dirty="0">
                <a:solidFill>
                  <a:schemeClr val="bg1"/>
                </a:solidFill>
                <a:latin typeface="微软雅黑" panose="020B0503020204020204" pitchFamily="34" charset="-122"/>
                <a:ea typeface="微软雅黑" panose="020B0503020204020204" pitchFamily="34" charset="-122"/>
              </a:rPr>
              <a:t>-net is a semantic segmentation network based on FCN, which is suitable for segmentation of medical images.</a:t>
            </a:r>
          </a:p>
          <a:p>
            <a:pPr marL="0" indent="0">
              <a:lnSpc>
                <a:spcPct val="100000"/>
              </a:lnSpc>
              <a:buNone/>
            </a:pPr>
            <a:r>
              <a:rPr lang="en-US" altLang="zh-CN" sz="1600" b="1" dirty="0">
                <a:solidFill>
                  <a:schemeClr val="bg1"/>
                </a:solidFill>
                <a:latin typeface="微软雅黑" panose="020B0503020204020204" pitchFamily="34" charset="-122"/>
                <a:ea typeface="微软雅黑" panose="020B0503020204020204" pitchFamily="34" charset="-122"/>
              </a:rPr>
              <a:t>Many split networks are based on FCNs for improvements, including </a:t>
            </a:r>
            <a:r>
              <a:rPr lang="en-US" altLang="zh-CN" sz="1600" b="1" dirty="0" err="1">
                <a:solidFill>
                  <a:schemeClr val="bg1"/>
                </a:solidFill>
                <a:latin typeface="微软雅黑" panose="020B0503020204020204" pitchFamily="34" charset="-122"/>
                <a:ea typeface="微软雅黑" panose="020B0503020204020204" pitchFamily="34" charset="-122"/>
              </a:rPr>
              <a:t>Unet</a:t>
            </a: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err="1">
                <a:solidFill>
                  <a:schemeClr val="bg1"/>
                </a:solidFill>
                <a:latin typeface="微软雅黑" panose="020B0503020204020204" pitchFamily="34" charset="-122"/>
                <a:ea typeface="微软雅黑" panose="020B0503020204020204" pitchFamily="34" charset="-122"/>
              </a:rPr>
              <a:t>Unet</a:t>
            </a:r>
            <a:r>
              <a:rPr lang="en-US" altLang="zh-CN" sz="1600" b="1" dirty="0">
                <a:solidFill>
                  <a:schemeClr val="bg1"/>
                </a:solidFill>
                <a:latin typeface="微软雅黑" panose="020B0503020204020204" pitchFamily="34" charset="-122"/>
                <a:ea typeface="微软雅黑" panose="020B0503020204020204" pitchFamily="34" charset="-122"/>
              </a:rPr>
              <a:t> consists of two parts, you can see the picture, the first part, feature extraction, VGG is similar. The second part is the </a:t>
            </a:r>
            <a:r>
              <a:rPr lang="en-US" altLang="zh-CN" sz="1600" b="1" dirty="0" err="1">
                <a:solidFill>
                  <a:schemeClr val="bg1"/>
                </a:solidFill>
                <a:latin typeface="微软雅黑" panose="020B0503020204020204" pitchFamily="34" charset="-122"/>
                <a:ea typeface="微软雅黑" panose="020B0503020204020204" pitchFamily="34" charset="-122"/>
              </a:rPr>
              <a:t>upsampling</a:t>
            </a:r>
            <a:r>
              <a:rPr lang="en-US" altLang="zh-CN" sz="1600" b="1" dirty="0">
                <a:solidFill>
                  <a:schemeClr val="bg1"/>
                </a:solidFill>
                <a:latin typeface="微软雅黑" panose="020B0503020204020204" pitchFamily="34" charset="-122"/>
                <a:ea typeface="微软雅黑" panose="020B0503020204020204" pitchFamily="34" charset="-122"/>
              </a:rPr>
              <a:t> part. Since the network structure is U-shaped, it is called the </a:t>
            </a:r>
            <a:r>
              <a:rPr lang="en-US" altLang="zh-CN" sz="1600" b="1" dirty="0" err="1">
                <a:solidFill>
                  <a:schemeClr val="bg1"/>
                </a:solidFill>
                <a:latin typeface="微软雅黑" panose="020B0503020204020204" pitchFamily="34" charset="-122"/>
                <a:ea typeface="微软雅黑" panose="020B0503020204020204" pitchFamily="34" charset="-122"/>
              </a:rPr>
              <a:t>Unet</a:t>
            </a:r>
            <a:r>
              <a:rPr lang="en-US" altLang="zh-CN" sz="1600" b="1" dirty="0">
                <a:solidFill>
                  <a:schemeClr val="bg1"/>
                </a:solidFill>
                <a:latin typeface="微软雅黑" panose="020B0503020204020204" pitchFamily="34" charset="-122"/>
                <a:ea typeface="微软雅黑" panose="020B0503020204020204" pitchFamily="34" charset="-122"/>
              </a:rPr>
              <a:t> network</a:t>
            </a:r>
            <a:r>
              <a:rPr lang="en-US" altLang="zh-CN" sz="1600" b="1" dirty="0" smtClean="0">
                <a:solidFill>
                  <a:schemeClr val="bg1"/>
                </a:solidFill>
                <a:latin typeface="微软雅黑" panose="020B0503020204020204" pitchFamily="34" charset="-122"/>
                <a:ea typeface="微软雅黑" panose="020B0503020204020204" pitchFamily="34" charset="-122"/>
              </a:rPr>
              <a: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95171430"/>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U-net</a:t>
            </a:r>
          </a:p>
          <a:p>
            <a:pPr marL="0" indent="0">
              <a:lnSpc>
                <a:spcPct val="100000"/>
              </a:lnSpc>
              <a:buNone/>
            </a:pPr>
            <a:r>
              <a:rPr lang="en-US" altLang="zh-CN" sz="1600" b="1" u="sng" dirty="0" smtClean="0">
                <a:solidFill>
                  <a:schemeClr val="bg1"/>
                </a:solidFill>
                <a:latin typeface="微软雅黑" panose="020B0503020204020204" pitchFamily="34" charset="-122"/>
                <a:ea typeface="微软雅黑" panose="020B0503020204020204" pitchFamily="34" charset="-122"/>
              </a:rPr>
              <a:t>In </a:t>
            </a:r>
            <a:r>
              <a:rPr lang="en-US" altLang="zh-CN" sz="1600" b="1" u="sng" dirty="0">
                <a:solidFill>
                  <a:schemeClr val="bg1"/>
                </a:solidFill>
                <a:latin typeface="微软雅黑" panose="020B0503020204020204" pitchFamily="34" charset="-122"/>
                <a:ea typeface="微软雅黑" panose="020B0503020204020204" pitchFamily="34" charset="-122"/>
              </a:rPr>
              <a:t>the feature extraction part</a:t>
            </a:r>
            <a:r>
              <a:rPr lang="en-US" altLang="zh-CN" sz="1600" b="1" dirty="0">
                <a:solidFill>
                  <a:schemeClr val="bg1"/>
                </a:solidFill>
                <a:latin typeface="微软雅黑" panose="020B0503020204020204" pitchFamily="34" charset="-122"/>
                <a:ea typeface="微软雅黑" panose="020B0503020204020204" pitchFamily="34" charset="-122"/>
              </a:rPr>
              <a:t>, there is a scale for each passing through a pooling layer, including the original image scale</a:t>
            </a:r>
            <a:r>
              <a:rPr lang="en-US" altLang="zh-CN" sz="1600" b="1" dirty="0" smtClean="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endParaRPr lang="en-US" altLang="zh-CN" sz="16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b="1" u="sng" dirty="0">
                <a:solidFill>
                  <a:schemeClr val="bg1"/>
                </a:solidFill>
                <a:latin typeface="微软雅黑" panose="020B0503020204020204" pitchFamily="34" charset="-122"/>
                <a:ea typeface="微软雅黑" panose="020B0503020204020204" pitchFamily="34" charset="-122"/>
              </a:rPr>
              <a:t>The </a:t>
            </a:r>
            <a:r>
              <a:rPr lang="en-US" altLang="zh-CN" sz="1600" b="1" u="sng" dirty="0" err="1">
                <a:solidFill>
                  <a:schemeClr val="bg1"/>
                </a:solidFill>
                <a:latin typeface="微软雅黑" panose="020B0503020204020204" pitchFamily="34" charset="-122"/>
                <a:ea typeface="微软雅黑" panose="020B0503020204020204" pitchFamily="34" charset="-122"/>
              </a:rPr>
              <a:t>upsampling</a:t>
            </a:r>
            <a:r>
              <a:rPr lang="en-US" altLang="zh-CN" sz="1600" b="1" u="sng" dirty="0">
                <a:solidFill>
                  <a:schemeClr val="bg1"/>
                </a:solidFill>
                <a:latin typeface="微软雅黑" panose="020B0503020204020204" pitchFamily="34" charset="-122"/>
                <a:ea typeface="微软雅黑" panose="020B0503020204020204" pitchFamily="34" charset="-122"/>
              </a:rPr>
              <a:t> part </a:t>
            </a:r>
            <a:r>
              <a:rPr lang="en-US" altLang="zh-CN" sz="1600" b="1" dirty="0">
                <a:solidFill>
                  <a:schemeClr val="bg1"/>
                </a:solidFill>
                <a:latin typeface="微软雅黑" panose="020B0503020204020204" pitchFamily="34" charset="-122"/>
                <a:ea typeface="微软雅黑" panose="020B0503020204020204" pitchFamily="34" charset="-122"/>
              </a:rPr>
              <a:t>is fused once every time it is sampled, and the number of channels corresponding to the feature extraction part is the same, but it is cropped before the fusion. The fusion here is also stitching.</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2721403"/>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U-net Structure</a:t>
            </a:r>
          </a:p>
          <a:p>
            <a:pPr marL="0" indent="0">
              <a:lnSpc>
                <a:spcPct val="100000"/>
              </a:lnSpc>
              <a:buNone/>
            </a:pPr>
            <a:r>
              <a:rPr lang="en-US" altLang="zh-CN" sz="1000" b="1" dirty="0">
                <a:solidFill>
                  <a:schemeClr val="bg1"/>
                </a:solidFill>
                <a:latin typeface="微软雅黑" panose="020B0503020204020204" pitchFamily="34" charset="-122"/>
                <a:ea typeface="微软雅黑" panose="020B0503020204020204" pitchFamily="34" charset="-122"/>
              </a:rPr>
              <a: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1848665"/>
            <a:ext cx="4380094" cy="3028396"/>
          </a:xfrm>
          <a:prstGeom prst="rect">
            <a:avLst/>
          </a:prstGeom>
        </p:spPr>
      </p:pic>
    </p:spTree>
    <p:extLst>
      <p:ext uri="{BB962C8B-B14F-4D97-AF65-F5344CB8AC3E}">
        <p14:creationId xmlns:p14="http://schemas.microsoft.com/office/powerpoint/2010/main" val="949820093"/>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861088"/>
            <a:ext cx="7848872" cy="4014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U-net Structure</a:t>
            </a:r>
          </a:p>
          <a:p>
            <a:pPr marL="0" indent="0">
              <a:lnSpc>
                <a:spcPct val="100000"/>
              </a:lnSpc>
              <a:buNone/>
            </a:pPr>
            <a:r>
              <a:rPr lang="en-US" altLang="zh-CN" sz="1000" b="1" dirty="0">
                <a:solidFill>
                  <a:schemeClr val="bg1"/>
                </a:solidFill>
                <a:latin typeface="微软雅黑" panose="020B0503020204020204" pitchFamily="34" charset="-122"/>
                <a:ea typeface="微软雅黑" panose="020B0503020204020204" pitchFamily="34" charset="-122"/>
              </a:rPr>
              <a: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5" y="1347614"/>
            <a:ext cx="456271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16016" y="843558"/>
            <a:ext cx="4284476" cy="4154984"/>
          </a:xfrm>
          <a:prstGeom prst="rect">
            <a:avLst/>
          </a:prstGeom>
          <a:no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It consists of contraction path and expansion path</a:t>
            </a:r>
            <a:r>
              <a:rPr lang="en-US" altLang="zh-CN" sz="1200" b="1" dirty="0" smtClean="0">
                <a:solidFill>
                  <a:schemeClr val="bg1"/>
                </a:solidFill>
                <a:latin typeface="微软雅黑" panose="020B0503020204020204" pitchFamily="34" charset="-122"/>
                <a:ea typeface="微软雅黑" panose="020B0503020204020204" pitchFamily="34" charset="-122"/>
              </a:rPr>
              <a:t>.</a:t>
            </a:r>
          </a:p>
          <a:p>
            <a:endParaRPr lang="en-US" altLang="zh-CN" sz="1200" b="1" dirty="0" smtClean="0">
              <a:solidFill>
                <a:schemeClr val="bg1"/>
              </a:solidFill>
              <a:latin typeface="微软雅黑" panose="020B0503020204020204" pitchFamily="34" charset="-122"/>
              <a:ea typeface="微软雅黑" panose="020B0503020204020204" pitchFamily="34" charset="-122"/>
            </a:endParaRPr>
          </a:p>
          <a:p>
            <a:endParaRPr lang="en-US" altLang="zh-CN" sz="1200" b="1" dirty="0">
              <a:solidFill>
                <a:schemeClr val="bg1"/>
              </a:solidFill>
              <a:latin typeface="微软雅黑" panose="020B0503020204020204" pitchFamily="34" charset="-122"/>
              <a:ea typeface="微软雅黑" panose="020B0503020204020204" pitchFamily="34" charset="-122"/>
            </a:endParaRPr>
          </a:p>
          <a:p>
            <a:r>
              <a:rPr lang="en-US" altLang="zh-CN" sz="1200" b="1" dirty="0">
                <a:solidFill>
                  <a:schemeClr val="bg1"/>
                </a:solidFill>
                <a:latin typeface="微软雅黑" panose="020B0503020204020204" pitchFamily="34" charset="-122"/>
                <a:ea typeface="微软雅黑" panose="020B0503020204020204" pitchFamily="34" charset="-122"/>
              </a:rPr>
              <a:t>Contraction path : </a:t>
            </a:r>
          </a:p>
          <a:p>
            <a:r>
              <a:rPr lang="en-US" altLang="zh-CN" sz="1200" b="1" dirty="0">
                <a:solidFill>
                  <a:schemeClr val="bg1"/>
                </a:solidFill>
                <a:latin typeface="微软雅黑" panose="020B0503020204020204" pitchFamily="34" charset="-122"/>
                <a:ea typeface="微软雅黑" panose="020B0503020204020204" pitchFamily="34" charset="-122"/>
              </a:rPr>
              <a:t>	Consecutive of two times of 3*3 Conv and 2*2 max pooling is done</a:t>
            </a:r>
            <a:r>
              <a:rPr lang="en-US" altLang="zh-CN" sz="1200" b="1" dirty="0" smtClean="0">
                <a:solidFill>
                  <a:schemeClr val="bg1"/>
                </a:solidFill>
                <a:latin typeface="微软雅黑" panose="020B0503020204020204" pitchFamily="34" charset="-122"/>
                <a:ea typeface="微软雅黑" panose="020B0503020204020204" pitchFamily="34" charset="-122"/>
              </a:rPr>
              <a:t>.</a:t>
            </a:r>
          </a:p>
          <a:p>
            <a:endParaRPr lang="en-US" altLang="zh-CN" sz="1200" b="1" dirty="0">
              <a:solidFill>
                <a:schemeClr val="bg1"/>
              </a:solidFill>
              <a:latin typeface="微软雅黑" panose="020B0503020204020204" pitchFamily="34" charset="-122"/>
              <a:ea typeface="微软雅黑" panose="020B0503020204020204" pitchFamily="34" charset="-122"/>
            </a:endParaRPr>
          </a:p>
          <a:p>
            <a:r>
              <a:rPr lang="en-US" altLang="zh-CN" sz="1200" b="1" dirty="0">
                <a:solidFill>
                  <a:schemeClr val="bg1"/>
                </a:solidFill>
                <a:latin typeface="微软雅黑" panose="020B0503020204020204" pitchFamily="34" charset="-122"/>
                <a:ea typeface="微软雅黑" panose="020B0503020204020204" pitchFamily="34" charset="-122"/>
              </a:rPr>
              <a:t>Expansion path : </a:t>
            </a:r>
          </a:p>
          <a:p>
            <a:r>
              <a:rPr lang="en-US" altLang="zh-CN" sz="1200" b="1" dirty="0">
                <a:solidFill>
                  <a:schemeClr val="bg1"/>
                </a:solidFill>
                <a:latin typeface="微软雅黑" panose="020B0503020204020204" pitchFamily="34" charset="-122"/>
                <a:ea typeface="微软雅黑" panose="020B0503020204020204" pitchFamily="34" charset="-122"/>
              </a:rPr>
              <a:t>Consecutive of 2*2 Up-conv and two times of 3*3 Conv is done to recover the size of segmentation map. However, the above process reduces the “where” though it increases the “what”.</a:t>
            </a:r>
          </a:p>
          <a:p>
            <a:r>
              <a:rPr lang="en-US" altLang="zh-CN" sz="1200" b="1" dirty="0">
                <a:solidFill>
                  <a:schemeClr val="bg1"/>
                </a:solidFill>
                <a:latin typeface="微软雅黑" panose="020B0503020204020204" pitchFamily="34" charset="-122"/>
                <a:ea typeface="微软雅黑" panose="020B0503020204020204" pitchFamily="34" charset="-122"/>
              </a:rPr>
              <a:t>That means, we can get advanced features, but we also loss the localization information.</a:t>
            </a:r>
          </a:p>
          <a:p>
            <a:r>
              <a:rPr lang="en-US" altLang="zh-CN" sz="1200" b="1" dirty="0">
                <a:solidFill>
                  <a:schemeClr val="bg1"/>
                </a:solidFill>
                <a:latin typeface="微软雅黑" panose="020B0503020204020204" pitchFamily="34" charset="-122"/>
                <a:ea typeface="微软雅黑" panose="020B0503020204020204" pitchFamily="34" charset="-122"/>
              </a:rPr>
              <a:t>Thus, after each up-conv, we also have concatenation of feature maps(gray arrows) that are with the same level.</a:t>
            </a:r>
          </a:p>
          <a:p>
            <a:r>
              <a:rPr lang="en-US" altLang="zh-CN" sz="1200" b="1" dirty="0">
                <a:solidFill>
                  <a:schemeClr val="bg1"/>
                </a:solidFill>
                <a:latin typeface="微软雅黑" panose="020B0503020204020204" pitchFamily="34" charset="-122"/>
                <a:ea typeface="微软雅黑" panose="020B0503020204020204" pitchFamily="34" charset="-122"/>
              </a:rPr>
              <a:t>This helps to give the localization information from contraction path to expansion path.</a:t>
            </a:r>
          </a:p>
          <a:p>
            <a:r>
              <a:rPr lang="en-US" altLang="zh-CN" sz="1200" b="1" dirty="0">
                <a:solidFill>
                  <a:schemeClr val="bg1"/>
                </a:solidFill>
                <a:latin typeface="微软雅黑" panose="020B0503020204020204" pitchFamily="34" charset="-122"/>
                <a:ea typeface="微软雅黑" panose="020B0503020204020204" pitchFamily="34" charset="-122"/>
              </a:rPr>
              <a:t>At the end, 1*1 conv to map the feature map size from 64 to 2 since the output feature map only have 2 classes, cell and membrane.</a:t>
            </a:r>
          </a:p>
        </p:txBody>
      </p:sp>
    </p:spTree>
    <p:extLst>
      <p:ext uri="{BB962C8B-B14F-4D97-AF65-F5344CB8AC3E}">
        <p14:creationId xmlns:p14="http://schemas.microsoft.com/office/powerpoint/2010/main" val="3904298197"/>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4"/>
          <p:cNvSpPr txBox="1">
            <a:spLocks/>
          </p:cNvSpPr>
          <p:nvPr/>
        </p:nvSpPr>
        <p:spPr>
          <a:xfrm>
            <a:off x="611560" y="1347614"/>
            <a:ext cx="7848872" cy="3528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b="1" dirty="0">
                <a:solidFill>
                  <a:schemeClr val="bg1"/>
                </a:solidFill>
                <a:latin typeface="微软雅黑" panose="020B0503020204020204" pitchFamily="34" charset="-122"/>
                <a:ea typeface="微软雅黑" panose="020B0503020204020204" pitchFamily="34" charset="-122"/>
              </a:rPr>
              <a:t>Image Segmentation</a:t>
            </a: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rPr>
              <a:t>If an image is given. The detection is to frame the object out, and the image segmentation separates the exact contour of an object. Also consider this, give an image I, the problem is to find a function, mapping from I to Mask. There are many ways to find this function. We can see this picture, the image is given on the left, the tibia bone can be seen, and the result is segmented on the right.</a:t>
            </a:r>
          </a:p>
        </p:txBody>
      </p:sp>
      <p:sp>
        <p:nvSpPr>
          <p:cNvPr id="18" name="矩形 17"/>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1600" y="320172"/>
            <a:ext cx="2602507" cy="400110"/>
          </a:xfrm>
          <a:prstGeom prst="rect">
            <a:avLst/>
          </a:prstGeom>
        </p:spPr>
        <p:txBody>
          <a:bodyPr wrap="none">
            <a:spAutoFit/>
          </a:bodyPr>
          <a:lstStyle/>
          <a:p>
            <a:pPr algn="ctr"/>
            <a:r>
              <a:rPr lang="en-US" altLang="zh-CN" sz="2000" dirty="0">
                <a:solidFill>
                  <a:schemeClr val="bg1"/>
                </a:solidFill>
                <a:latin typeface="微软雅黑" pitchFamily="34" charset="-122"/>
                <a:ea typeface="微软雅黑" pitchFamily="34" charset="-122"/>
              </a:rPr>
              <a:t>Research Procedure</a:t>
            </a:r>
            <a:endParaRPr lang="zh-CN" altLang="en-US" sz="2000" dirty="0">
              <a:solidFill>
                <a:schemeClr val="bg1"/>
              </a:solidFill>
              <a:latin typeface="微软雅黑" pitchFamily="34" charset="-122"/>
              <a:ea typeface="微软雅黑" pitchFamily="34" charset="-122"/>
            </a:endParaRPr>
          </a:p>
        </p:txBody>
      </p:sp>
      <p:sp>
        <p:nvSpPr>
          <p:cNvPr id="20" name="泪滴形 19"/>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5"/>
          <p:cNvGrpSpPr>
            <a:grpSpLocks/>
          </p:cNvGrpSpPr>
          <p:nvPr/>
        </p:nvGrpSpPr>
        <p:grpSpPr bwMode="auto">
          <a:xfrm flipH="1">
            <a:off x="7308304" y="95438"/>
            <a:ext cx="1850380" cy="835254"/>
            <a:chOff x="642910" y="357170"/>
            <a:chExt cx="1762153" cy="428643"/>
          </a:xfrm>
        </p:grpSpPr>
        <p:sp>
          <p:nvSpPr>
            <p:cNvPr id="22" name="任意多边形 21"/>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707654"/>
            <a:ext cx="2188840" cy="2188840"/>
          </a:xfrm>
          <a:prstGeom prst="rect">
            <a:avLst/>
          </a:prstGeom>
        </p:spPr>
      </p:pic>
      <p:pic>
        <p:nvPicPr>
          <p:cNvPr id="1026" name="Picture 2" descr="C:\Users\Sunj7\Desktop\9832481_45_mas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03514"/>
            <a:ext cx="2214439" cy="221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76148"/>
      </p:ext>
    </p:extLst>
  </p:cSld>
  <p:clrMapOvr>
    <a:masterClrMapping/>
  </p:clrMapOvr>
  <mc:AlternateContent xmlns:mc="http://schemas.openxmlformats.org/markup-compatibility/2006" xmlns:p14="http://schemas.microsoft.com/office/powerpoint/2010/main">
    <mc:Choice Requires="p14">
      <p:transition spd="slow" p14:dur="1400" advTm="2075">
        <p14:doors dir="vert"/>
      </p:transition>
    </mc:Choice>
    <mc:Fallback xmlns="">
      <p:transition spd="slow" advTm="207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1631</Words>
  <Application>Microsoft Macintosh PowerPoint</Application>
  <PresentationFormat>全屏显示(16:9)</PresentationFormat>
  <Paragraphs>323</Paragraphs>
  <Slides>39</Slides>
  <Notes>39</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2019-05-09T20:40:07Z</dcterms:modified>
</cp:coreProperties>
</file>